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0"/>
  </p:notesMasterIdLst>
  <p:sldIdLst>
    <p:sldId id="256" r:id="rId2"/>
    <p:sldId id="257" r:id="rId3"/>
    <p:sldId id="258" r:id="rId4"/>
    <p:sldId id="259" r:id="rId5"/>
    <p:sldId id="263" r:id="rId6"/>
    <p:sldId id="264" r:id="rId7"/>
    <p:sldId id="265" r:id="rId8"/>
    <p:sldId id="267" r:id="rId9"/>
    <p:sldId id="269" r:id="rId10"/>
    <p:sldId id="268" r:id="rId11"/>
    <p:sldId id="270" r:id="rId12"/>
    <p:sldId id="274" r:id="rId13"/>
    <p:sldId id="275" r:id="rId14"/>
    <p:sldId id="276" r:id="rId15"/>
    <p:sldId id="277" r:id="rId16"/>
    <p:sldId id="278" r:id="rId17"/>
    <p:sldId id="279"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007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0" d="100"/>
          <a:sy n="40" d="100"/>
        </p:scale>
        <p:origin x="-1950" y="-7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5B7D71-7E53-4B7F-82BE-4CBC6F36F65F}" type="datetimeFigureOut">
              <a:rPr lang="en-US" smtClean="0"/>
              <a:pPr/>
              <a:t>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B7C93-02A2-4E20-8CF4-9B86DD40049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C9151F69-07DB-4CFA-997B-AAFE816683E9}" type="datetimeFigureOut">
              <a:rPr lang="en-US" smtClean="0"/>
              <a:pPr/>
              <a:t>2/2/2012</a:t>
            </a:fld>
            <a:endParaRPr lang="en-US"/>
          </a:p>
        </p:txBody>
      </p:sp>
      <p:sp>
        <p:nvSpPr>
          <p:cNvPr id="16" name="Slide Number Placeholder 15"/>
          <p:cNvSpPr>
            <a:spLocks noGrp="1"/>
          </p:cNvSpPr>
          <p:nvPr>
            <p:ph type="sldNum" sz="quarter" idx="11"/>
          </p:nvPr>
        </p:nvSpPr>
        <p:spPr/>
        <p:txBody>
          <a:bodyPr/>
          <a:lstStyle/>
          <a:p>
            <a:fld id="{4AAD5B87-A928-4A1C-9054-C2F1C2C93D68}"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9151F69-07DB-4CFA-997B-AAFE816683E9}" type="datetimeFigureOut">
              <a:rPr lang="en-US" smtClean="0"/>
              <a:pPr/>
              <a:t>2/2/2012</a:t>
            </a:fld>
            <a:endParaRPr lang="en-US"/>
          </a:p>
        </p:txBody>
      </p:sp>
      <p:sp>
        <p:nvSpPr>
          <p:cNvPr id="15" name="Slide Number Placeholder 14"/>
          <p:cNvSpPr>
            <a:spLocks noGrp="1"/>
          </p:cNvSpPr>
          <p:nvPr>
            <p:ph type="sldNum" sz="quarter" idx="15"/>
          </p:nvPr>
        </p:nvSpPr>
        <p:spPr/>
        <p:txBody>
          <a:bodyPr/>
          <a:lstStyle>
            <a:lvl1pPr algn="ctr">
              <a:defRPr/>
            </a:lvl1pPr>
          </a:lstStyle>
          <a:p>
            <a:fld id="{4AAD5B87-A928-4A1C-9054-C2F1C2C93D68}"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151F69-07DB-4CFA-997B-AAFE816683E9}" type="datetimeFigureOut">
              <a:rPr lang="en-US" smtClean="0"/>
              <a:pPr/>
              <a:t>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AD5B87-A928-4A1C-9054-C2F1C2C93D68}"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AAD5B87-A928-4A1C-9054-C2F1C2C93D68}"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C9151F69-07DB-4CFA-997B-AAFE816683E9}" type="datetimeFigureOut">
              <a:rPr lang="en-US" smtClean="0"/>
              <a:pPr/>
              <a:t>2/2/2012</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9151F69-07DB-4CFA-997B-AAFE816683E9}" type="datetimeFigureOut">
              <a:rPr lang="en-US" smtClean="0"/>
              <a:pPr/>
              <a:t>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AD5B87-A928-4A1C-9054-C2F1C2C93D68}"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51F69-07DB-4CFA-997B-AAFE816683E9}" type="datetimeFigureOut">
              <a:rPr lang="en-US" smtClean="0"/>
              <a:pPr/>
              <a:t>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AD5B87-A928-4A1C-9054-C2F1C2C93D6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9151F69-07DB-4CFA-997B-AAFE816683E9}" type="datetimeFigureOut">
              <a:rPr lang="en-US" smtClean="0"/>
              <a:pPr/>
              <a:t>2/2/2012</a:t>
            </a:fld>
            <a:endParaRPr lang="en-US"/>
          </a:p>
        </p:txBody>
      </p:sp>
      <p:sp>
        <p:nvSpPr>
          <p:cNvPr id="9" name="Slide Number Placeholder 8"/>
          <p:cNvSpPr>
            <a:spLocks noGrp="1"/>
          </p:cNvSpPr>
          <p:nvPr>
            <p:ph type="sldNum" sz="quarter" idx="15"/>
          </p:nvPr>
        </p:nvSpPr>
        <p:spPr/>
        <p:txBody>
          <a:bodyPr/>
          <a:lstStyle/>
          <a:p>
            <a:fld id="{4AAD5B87-A928-4A1C-9054-C2F1C2C93D68}"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9151F69-07DB-4CFA-997B-AAFE816683E9}" type="datetimeFigureOut">
              <a:rPr lang="en-US" smtClean="0"/>
              <a:pPr/>
              <a:t>2/2/2012</a:t>
            </a:fld>
            <a:endParaRPr lang="en-US"/>
          </a:p>
        </p:txBody>
      </p:sp>
      <p:sp>
        <p:nvSpPr>
          <p:cNvPr id="9" name="Slide Number Placeholder 8"/>
          <p:cNvSpPr>
            <a:spLocks noGrp="1"/>
          </p:cNvSpPr>
          <p:nvPr>
            <p:ph type="sldNum" sz="quarter" idx="11"/>
          </p:nvPr>
        </p:nvSpPr>
        <p:spPr/>
        <p:txBody>
          <a:bodyPr/>
          <a:lstStyle/>
          <a:p>
            <a:fld id="{4AAD5B87-A928-4A1C-9054-C2F1C2C93D68}"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9151F69-07DB-4CFA-997B-AAFE816683E9}" type="datetimeFigureOut">
              <a:rPr lang="en-US" smtClean="0"/>
              <a:pPr/>
              <a:t>2/2/2012</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AAD5B87-A928-4A1C-9054-C2F1C2C93D68}"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95400"/>
            <a:ext cx="8305800" cy="1981200"/>
          </a:xfrm>
        </p:spPr>
        <p:txBody>
          <a:bodyPr/>
          <a:lstStyle/>
          <a:p>
            <a:r>
              <a:rPr lang="en-US" b="1" dirty="0" smtClean="0">
                <a:solidFill>
                  <a:schemeClr val="accent2">
                    <a:lumMod val="75000"/>
                  </a:schemeClr>
                </a:solidFill>
              </a:rPr>
              <a:t>Training Session on</a:t>
            </a:r>
            <a:br>
              <a:rPr lang="en-US" b="1" dirty="0" smtClean="0">
                <a:solidFill>
                  <a:schemeClr val="accent2">
                    <a:lumMod val="75000"/>
                  </a:schemeClr>
                </a:solidFill>
              </a:rPr>
            </a:br>
            <a:r>
              <a:rPr lang="en-US" b="1" dirty="0" smtClean="0">
                <a:solidFill>
                  <a:schemeClr val="accent2">
                    <a:lumMod val="75000"/>
                  </a:schemeClr>
                </a:solidFill>
              </a:rPr>
              <a:t>Essential Features of an Integrated Coastal Zone Planning  and Management</a:t>
            </a:r>
            <a:endParaRPr lang="en-US" dirty="0">
              <a:solidFill>
                <a:schemeClr val="accent2">
                  <a:lumMod val="75000"/>
                </a:schemeClr>
              </a:solidFill>
            </a:endParaRPr>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4572000"/>
          </a:xfrm>
        </p:spPr>
        <p:txBody>
          <a:bodyPr>
            <a:noAutofit/>
          </a:bodyPr>
          <a:lstStyle/>
          <a:p>
            <a:pPr algn="just"/>
            <a:r>
              <a:rPr lang="en-US" dirty="0" smtClean="0">
                <a:solidFill>
                  <a:schemeClr val="bg1">
                    <a:lumMod val="95000"/>
                    <a:lumOff val="5000"/>
                  </a:schemeClr>
                </a:solidFill>
              </a:rPr>
              <a:t>WG-ID proposed:</a:t>
            </a:r>
          </a:p>
          <a:p>
            <a:pPr lvl="3" algn="just"/>
            <a:r>
              <a:rPr lang="en-US" sz="2600" dirty="0" smtClean="0">
                <a:solidFill>
                  <a:schemeClr val="bg1">
                    <a:lumMod val="95000"/>
                    <a:lumOff val="5000"/>
                  </a:schemeClr>
                </a:solidFill>
              </a:rPr>
              <a:t>a core set of 27 indicators and</a:t>
            </a:r>
          </a:p>
          <a:p>
            <a:pPr lvl="3" algn="just"/>
            <a:r>
              <a:rPr lang="en-US" sz="2600" dirty="0" smtClean="0">
                <a:solidFill>
                  <a:schemeClr val="bg1">
                    <a:lumMod val="95000"/>
                    <a:lumOff val="5000"/>
                  </a:schemeClr>
                </a:solidFill>
              </a:rPr>
              <a:t>46 measurements </a:t>
            </a:r>
          </a:p>
          <a:p>
            <a:pPr lvl="3" algn="just">
              <a:buNone/>
            </a:pPr>
            <a:r>
              <a:rPr lang="en-US" sz="2600" dirty="0" smtClean="0">
                <a:solidFill>
                  <a:schemeClr val="bg1">
                    <a:lumMod val="95000"/>
                    <a:lumOff val="5000"/>
                  </a:schemeClr>
                </a:solidFill>
              </a:rPr>
              <a:t>designed to monitor sustainable development of the coastal zone. </a:t>
            </a:r>
          </a:p>
          <a:p>
            <a:pPr lvl="3" algn="just">
              <a:buNone/>
            </a:pPr>
            <a:endParaRPr lang="en-US" sz="2600" dirty="0" smtClean="0">
              <a:solidFill>
                <a:schemeClr val="bg1">
                  <a:lumMod val="95000"/>
                  <a:lumOff val="5000"/>
                </a:schemeClr>
              </a:solidFill>
            </a:endParaRPr>
          </a:p>
          <a:p>
            <a:pPr algn="just"/>
            <a:r>
              <a:rPr lang="en-US" dirty="0" smtClean="0">
                <a:solidFill>
                  <a:schemeClr val="bg1">
                    <a:lumMod val="95000"/>
                    <a:lumOff val="5000"/>
                  </a:schemeClr>
                </a:solidFill>
              </a:rPr>
              <a:t>This list of goals represents the theoretical framework (the model of the system) used to identify and select the indicators.</a:t>
            </a:r>
          </a:p>
          <a:p>
            <a:pPr algn="just"/>
            <a:endParaRPr lang="en-US" dirty="0" smtClean="0">
              <a:solidFill>
                <a:schemeClr val="bg1">
                  <a:lumMod val="95000"/>
                  <a:lumOff val="5000"/>
                </a:schemeClr>
              </a:solidFill>
            </a:endParaRPr>
          </a:p>
          <a:p>
            <a:pPr algn="just"/>
            <a:r>
              <a:rPr lang="en-US" dirty="0" smtClean="0">
                <a:solidFill>
                  <a:schemeClr val="bg1">
                    <a:lumMod val="95000"/>
                    <a:lumOff val="5000"/>
                  </a:schemeClr>
                </a:solidFill>
              </a:rPr>
              <a:t>These indicators are to finally measure the level of sustainable development of the coastal zone. </a:t>
            </a:r>
          </a:p>
          <a:p>
            <a:pPr algn="just"/>
            <a:endParaRPr lang="en-US" dirty="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152400"/>
            <a:ext cx="8686800" cy="646331"/>
          </a:xfrm>
          <a:prstGeom prst="rect">
            <a:avLst/>
          </a:prstGeom>
        </p:spPr>
        <p:txBody>
          <a:bodyPr wrap="square">
            <a:spAutoFit/>
          </a:bodyPr>
          <a:lstStyle/>
          <a:p>
            <a:pPr algn="ctr"/>
            <a:r>
              <a:rPr lang="en-US" sz="3600" b="1" dirty="0" smtClean="0">
                <a:solidFill>
                  <a:schemeClr val="bg1">
                    <a:lumMod val="95000"/>
                    <a:lumOff val="5000"/>
                  </a:schemeClr>
                </a:solidFill>
              </a:rPr>
              <a:t>1. </a:t>
            </a:r>
            <a:r>
              <a:rPr lang="en-US" sz="2100" b="1" dirty="0" smtClean="0">
                <a:solidFill>
                  <a:schemeClr val="bg1">
                    <a:lumMod val="95000"/>
                    <a:lumOff val="5000"/>
                  </a:schemeClr>
                </a:solidFill>
              </a:rPr>
              <a:t>Goal: To control further development of the undeveloped coast.</a:t>
            </a:r>
            <a:endParaRPr lang="en-US" sz="2100" b="1" dirty="0">
              <a:solidFill>
                <a:schemeClr val="bg1">
                  <a:lumMod val="95000"/>
                  <a:lumOff val="5000"/>
                </a:schemeClr>
              </a:solidFill>
            </a:endParaRPr>
          </a:p>
        </p:txBody>
      </p:sp>
      <p:graphicFrame>
        <p:nvGraphicFramePr>
          <p:cNvPr id="12" name="Table 11"/>
          <p:cNvGraphicFramePr>
            <a:graphicFrameLocks noGrp="1"/>
          </p:cNvGraphicFramePr>
          <p:nvPr/>
        </p:nvGraphicFramePr>
        <p:xfrm>
          <a:off x="228600" y="1156358"/>
          <a:ext cx="8686800" cy="4946500"/>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000" b="1" dirty="0">
                          <a:solidFill>
                            <a:schemeClr val="bg1">
                              <a:lumMod val="95000"/>
                              <a:lumOff val="5000"/>
                            </a:schemeClr>
                          </a:solidFill>
                          <a:latin typeface="+mn-lt"/>
                          <a:ea typeface="Calibri"/>
                          <a:cs typeface="Times New Roman"/>
                        </a:rPr>
                        <a:t>INDICATORS </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a:solidFill>
                            <a:schemeClr val="bg1">
                              <a:lumMod val="95000"/>
                              <a:lumOff val="5000"/>
                            </a:schemeClr>
                          </a:solidFill>
                          <a:latin typeface="+mn-lt"/>
                          <a:ea typeface="Calibri"/>
                          <a:cs typeface="Times New Roman"/>
                        </a:rPr>
                        <a:t>MEASUREMENTS </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238440">
                <a:tc>
                  <a:txBody>
                    <a:bodyPr/>
                    <a:lstStyle/>
                    <a:p>
                      <a:pPr marL="457200" marR="0" indent="-457200">
                        <a:lnSpc>
                          <a:spcPct val="115000"/>
                        </a:lnSpc>
                        <a:spcBef>
                          <a:spcPts val="0"/>
                        </a:spcBef>
                        <a:spcAft>
                          <a:spcPts val="1000"/>
                        </a:spcAft>
                        <a:buNone/>
                      </a:pPr>
                      <a:r>
                        <a:rPr lang="en-US" sz="2000" b="1" dirty="0" smtClean="0">
                          <a:solidFill>
                            <a:schemeClr val="bg1">
                              <a:lumMod val="95000"/>
                              <a:lumOff val="5000"/>
                            </a:schemeClr>
                          </a:solidFill>
                          <a:latin typeface="+mn-lt"/>
                          <a:ea typeface="Calibri"/>
                          <a:cs typeface="Times New Roman"/>
                        </a:rPr>
                        <a:t>Area </a:t>
                      </a:r>
                      <a:r>
                        <a:rPr lang="en-US" sz="2000" b="1" dirty="0">
                          <a:solidFill>
                            <a:schemeClr val="bg1">
                              <a:lumMod val="95000"/>
                              <a:lumOff val="5000"/>
                            </a:schemeClr>
                          </a:solidFill>
                          <a:latin typeface="+mn-lt"/>
                          <a:ea typeface="Calibri"/>
                          <a:cs typeface="Times New Roman"/>
                        </a:rPr>
                        <a:t>of built land </a:t>
                      </a:r>
                      <a:endParaRPr lang="en-US" sz="2000" b="1" dirty="0" smtClean="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2900" marR="0" lvl="0" indent="-233363">
                        <a:lnSpc>
                          <a:spcPct val="100000"/>
                        </a:lnSpc>
                        <a:spcBef>
                          <a:spcPts val="0"/>
                        </a:spcBef>
                        <a:spcAft>
                          <a:spcPts val="0"/>
                        </a:spcAft>
                        <a:buFont typeface="Arial" pitchFamily="34" charset="0"/>
                        <a:buChar char="•"/>
                        <a:tabLst>
                          <a:tab pos="457200" algn="l"/>
                        </a:tabLst>
                      </a:pPr>
                      <a:r>
                        <a:rPr lang="en-US" sz="2000" dirty="0">
                          <a:solidFill>
                            <a:schemeClr val="bg1">
                              <a:lumMod val="95000"/>
                              <a:lumOff val="5000"/>
                            </a:schemeClr>
                          </a:solidFill>
                          <a:latin typeface="+mn-lt"/>
                          <a:ea typeface="Calibri"/>
                          <a:cs typeface="Times New Roman"/>
                        </a:rPr>
                        <a:t>Percent of built land by distance from the coastline</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marL="0" marR="0">
                        <a:lnSpc>
                          <a:spcPct val="115000"/>
                        </a:lnSpc>
                        <a:spcBef>
                          <a:spcPts val="0"/>
                        </a:spcBef>
                        <a:spcAft>
                          <a:spcPts val="1000"/>
                        </a:spcAft>
                      </a:pPr>
                      <a:r>
                        <a:rPr lang="en-US" sz="2000" b="1" dirty="0" smtClean="0">
                          <a:solidFill>
                            <a:schemeClr val="bg1">
                              <a:lumMod val="95000"/>
                              <a:lumOff val="5000"/>
                            </a:schemeClr>
                          </a:solidFill>
                          <a:latin typeface="+mn-lt"/>
                          <a:ea typeface="Calibri"/>
                          <a:cs typeface="Times New Roman"/>
                        </a:rPr>
                        <a:t>Rate </a:t>
                      </a:r>
                      <a:r>
                        <a:rPr lang="en-US" sz="2000" b="1" dirty="0">
                          <a:solidFill>
                            <a:schemeClr val="bg1">
                              <a:lumMod val="95000"/>
                              <a:lumOff val="5000"/>
                            </a:schemeClr>
                          </a:solidFill>
                          <a:latin typeface="+mn-lt"/>
                          <a:ea typeface="Calibri"/>
                          <a:cs typeface="Times New Roman"/>
                        </a:rPr>
                        <a:t>of development of previously undeveloped land </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nSpc>
                          <a:spcPct val="100000"/>
                        </a:lnSpc>
                        <a:spcBef>
                          <a:spcPts val="0"/>
                        </a:spcBef>
                        <a:spcAft>
                          <a:spcPts val="1000"/>
                        </a:spcAft>
                        <a:buFont typeface="Arial" pitchFamily="34" charset="0"/>
                        <a:buChar char="•"/>
                      </a:pPr>
                      <a:r>
                        <a:rPr lang="en-US" sz="2000" dirty="0" smtClean="0">
                          <a:solidFill>
                            <a:schemeClr val="bg1">
                              <a:lumMod val="95000"/>
                              <a:lumOff val="5000"/>
                            </a:schemeClr>
                          </a:solidFill>
                          <a:latin typeface="+mn-lt"/>
                          <a:ea typeface="Calibri"/>
                          <a:cs typeface="Times New Roman"/>
                        </a:rPr>
                        <a:t>Area </a:t>
                      </a:r>
                      <a:r>
                        <a:rPr lang="en-US" sz="2000" dirty="0">
                          <a:solidFill>
                            <a:schemeClr val="bg1">
                              <a:lumMod val="95000"/>
                              <a:lumOff val="5000"/>
                            </a:schemeClr>
                          </a:solidFill>
                          <a:latin typeface="+mn-lt"/>
                          <a:ea typeface="Calibri"/>
                          <a:cs typeface="Times New Roman"/>
                        </a:rPr>
                        <a:t>converted from non-developed to developed land uses </a:t>
                      </a:r>
                      <a:endParaRPr lang="en-US" sz="2000" dirty="0" smtClean="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535917">
                <a:tc>
                  <a:txBody>
                    <a:bodyPr/>
                    <a:lstStyle/>
                    <a:p>
                      <a:pPr marL="0" marR="0">
                        <a:lnSpc>
                          <a:spcPct val="115000"/>
                        </a:lnSpc>
                        <a:spcBef>
                          <a:spcPts val="0"/>
                        </a:spcBef>
                        <a:spcAft>
                          <a:spcPts val="1000"/>
                        </a:spcAft>
                      </a:pPr>
                      <a:r>
                        <a:rPr lang="en-US" sz="2000" b="1" dirty="0">
                          <a:solidFill>
                            <a:schemeClr val="bg1">
                              <a:lumMod val="95000"/>
                              <a:lumOff val="5000"/>
                            </a:schemeClr>
                          </a:solidFill>
                          <a:latin typeface="+mn-lt"/>
                          <a:ea typeface="Calibri"/>
                          <a:cs typeface="Times New Roman"/>
                        </a:rPr>
                        <a:t>Demand for property on the coast</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lvl="0" indent="-244475">
                        <a:lnSpc>
                          <a:spcPct val="100000"/>
                        </a:lnSpc>
                        <a:spcBef>
                          <a:spcPts val="0"/>
                        </a:spcBef>
                        <a:spcAft>
                          <a:spcPts val="0"/>
                        </a:spcAft>
                        <a:buFont typeface="Arial" pitchFamily="34" charset="0"/>
                        <a:buChar char="•"/>
                        <a:tabLst>
                          <a:tab pos="395288" algn="l"/>
                        </a:tabLst>
                      </a:pPr>
                      <a:r>
                        <a:rPr lang="en-US" sz="2000" dirty="0">
                          <a:solidFill>
                            <a:schemeClr val="bg1">
                              <a:lumMod val="95000"/>
                              <a:lumOff val="5000"/>
                            </a:schemeClr>
                          </a:solidFill>
                          <a:latin typeface="+mn-lt"/>
                          <a:ea typeface="Calibri"/>
                          <a:cs typeface="Times New Roman"/>
                        </a:rPr>
                        <a:t> Size and proportion of the population living in the coastal zone</a:t>
                      </a:r>
                    </a:p>
                    <a:p>
                      <a:pPr marL="354013" marR="0" lvl="0" indent="-244475">
                        <a:lnSpc>
                          <a:spcPct val="100000"/>
                        </a:lnSpc>
                        <a:spcBef>
                          <a:spcPts val="0"/>
                        </a:spcBef>
                        <a:spcAft>
                          <a:spcPts val="0"/>
                        </a:spcAft>
                        <a:buFont typeface="Arial" pitchFamily="34" charset="0"/>
                        <a:buChar char="•"/>
                        <a:tabLst>
                          <a:tab pos="395288" algn="l"/>
                        </a:tabLst>
                      </a:pPr>
                      <a:r>
                        <a:rPr lang="en-US" sz="2000" dirty="0">
                          <a:solidFill>
                            <a:schemeClr val="bg1">
                              <a:lumMod val="95000"/>
                              <a:lumOff val="5000"/>
                            </a:schemeClr>
                          </a:solidFill>
                          <a:latin typeface="+mn-lt"/>
                          <a:ea typeface="Calibri"/>
                          <a:cs typeface="Times New Roman"/>
                        </a:rPr>
                        <a:t> Value of residential property </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marL="0" marR="0">
                        <a:lnSpc>
                          <a:spcPct val="115000"/>
                        </a:lnSpc>
                        <a:spcBef>
                          <a:spcPts val="0"/>
                        </a:spcBef>
                        <a:spcAft>
                          <a:spcPts val="1000"/>
                        </a:spcAft>
                      </a:pPr>
                      <a:r>
                        <a:rPr lang="en-US" sz="2000" b="1" dirty="0">
                          <a:solidFill>
                            <a:schemeClr val="bg1">
                              <a:lumMod val="95000"/>
                              <a:lumOff val="5000"/>
                            </a:schemeClr>
                          </a:solidFill>
                          <a:latin typeface="+mn-lt"/>
                          <a:ea typeface="Calibri"/>
                          <a:cs typeface="Times New Roman"/>
                        </a:rPr>
                        <a:t>Demand for road travel on the coast</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indent="-244475">
                        <a:lnSpc>
                          <a:spcPct val="100000"/>
                        </a:lnSpc>
                        <a:spcBef>
                          <a:spcPts val="0"/>
                        </a:spcBef>
                        <a:spcAft>
                          <a:spcPts val="1000"/>
                        </a:spcAft>
                        <a:buFont typeface="Arial" pitchFamily="34" charset="0"/>
                        <a:buChar char="•"/>
                        <a:tabLst>
                          <a:tab pos="341313" algn="l"/>
                        </a:tabLst>
                      </a:pPr>
                      <a:r>
                        <a:rPr lang="en-US" sz="2000" dirty="0" smtClean="0">
                          <a:solidFill>
                            <a:schemeClr val="bg1">
                              <a:lumMod val="95000"/>
                              <a:lumOff val="5000"/>
                            </a:schemeClr>
                          </a:solidFill>
                          <a:latin typeface="+mn-lt"/>
                          <a:ea typeface="Calibri"/>
                          <a:cs typeface="Times New Roman"/>
                        </a:rPr>
                        <a:t>Volume </a:t>
                      </a:r>
                      <a:r>
                        <a:rPr lang="en-US" sz="2000" dirty="0">
                          <a:solidFill>
                            <a:schemeClr val="bg1">
                              <a:lumMod val="95000"/>
                              <a:lumOff val="5000"/>
                            </a:schemeClr>
                          </a:solidFill>
                          <a:latin typeface="+mn-lt"/>
                          <a:ea typeface="Calibri"/>
                          <a:cs typeface="Times New Roman"/>
                        </a:rPr>
                        <a:t>of traffic on coastal motorways and major roads </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marL="0" marR="0">
                        <a:lnSpc>
                          <a:spcPct val="115000"/>
                        </a:lnSpc>
                        <a:spcBef>
                          <a:spcPts val="0"/>
                        </a:spcBef>
                        <a:spcAft>
                          <a:spcPts val="1000"/>
                        </a:spcAft>
                      </a:pPr>
                      <a:r>
                        <a:rPr lang="en-US" sz="2000" b="1" dirty="0">
                          <a:solidFill>
                            <a:schemeClr val="bg1">
                              <a:lumMod val="95000"/>
                              <a:lumOff val="5000"/>
                            </a:schemeClr>
                          </a:solidFill>
                          <a:latin typeface="+mn-lt"/>
                          <a:ea typeface="Calibri"/>
                          <a:cs typeface="Times New Roman"/>
                        </a:rPr>
                        <a:t>Pressure for coastal and marine recreation </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nSpc>
                          <a:spcPct val="100000"/>
                        </a:lnSpc>
                        <a:spcBef>
                          <a:spcPts val="0"/>
                        </a:spcBef>
                        <a:spcAft>
                          <a:spcPts val="1000"/>
                        </a:spcAft>
                        <a:buFont typeface="Arial" pitchFamily="34" charset="0"/>
                        <a:buChar char="•"/>
                      </a:pPr>
                      <a:r>
                        <a:rPr lang="en-US" sz="2000" dirty="0" smtClean="0">
                          <a:solidFill>
                            <a:schemeClr val="bg1">
                              <a:lumMod val="95000"/>
                              <a:lumOff val="5000"/>
                            </a:schemeClr>
                          </a:solidFill>
                          <a:latin typeface="+mn-lt"/>
                          <a:ea typeface="Calibri"/>
                          <a:cs typeface="Times New Roman"/>
                        </a:rPr>
                        <a:t> </a:t>
                      </a:r>
                      <a:r>
                        <a:rPr lang="en-US" sz="2000" dirty="0">
                          <a:solidFill>
                            <a:schemeClr val="bg1">
                              <a:lumMod val="95000"/>
                              <a:lumOff val="5000"/>
                            </a:schemeClr>
                          </a:solidFill>
                          <a:latin typeface="+mn-lt"/>
                          <a:ea typeface="Calibri"/>
                          <a:cs typeface="Times New Roman"/>
                        </a:rPr>
                        <a:t>Number of berths and moorings for recreational bathing </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marL="0" marR="0">
                        <a:lnSpc>
                          <a:spcPct val="115000"/>
                        </a:lnSpc>
                        <a:spcBef>
                          <a:spcPts val="0"/>
                        </a:spcBef>
                        <a:spcAft>
                          <a:spcPts val="1000"/>
                        </a:spcAft>
                      </a:pPr>
                      <a:r>
                        <a:rPr lang="en-US" sz="2000" b="1" dirty="0">
                          <a:solidFill>
                            <a:schemeClr val="bg1">
                              <a:lumMod val="95000"/>
                              <a:lumOff val="5000"/>
                            </a:schemeClr>
                          </a:solidFill>
                          <a:latin typeface="+mn-lt"/>
                          <a:ea typeface="Calibri"/>
                          <a:cs typeface="Times New Roman"/>
                        </a:rPr>
                        <a:t>Land take by intensive agriculture </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nSpc>
                          <a:spcPct val="100000"/>
                        </a:lnSpc>
                        <a:spcBef>
                          <a:spcPts val="0"/>
                        </a:spcBef>
                        <a:spcAft>
                          <a:spcPts val="1000"/>
                        </a:spcAft>
                        <a:buFont typeface="Arial" pitchFamily="34" charset="0"/>
                        <a:buChar char="•"/>
                      </a:pPr>
                      <a:r>
                        <a:rPr lang="en-US" sz="2000" dirty="0" smtClean="0">
                          <a:solidFill>
                            <a:schemeClr val="bg1">
                              <a:lumMod val="95000"/>
                              <a:lumOff val="5000"/>
                            </a:schemeClr>
                          </a:solidFill>
                          <a:latin typeface="+mn-lt"/>
                          <a:ea typeface="Calibri"/>
                          <a:cs typeface="Times New Roman"/>
                        </a:rPr>
                        <a:t>Proportion </a:t>
                      </a:r>
                      <a:r>
                        <a:rPr lang="en-US" sz="2000" dirty="0">
                          <a:solidFill>
                            <a:schemeClr val="bg1">
                              <a:lumMod val="95000"/>
                              <a:lumOff val="5000"/>
                            </a:schemeClr>
                          </a:solidFill>
                          <a:latin typeface="+mn-lt"/>
                          <a:ea typeface="Calibri"/>
                          <a:cs typeface="Times New Roman"/>
                        </a:rPr>
                        <a:t>of agricultural land farmed intensively </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152400"/>
            <a:ext cx="8686800" cy="969496"/>
          </a:xfrm>
          <a:prstGeom prst="rect">
            <a:avLst/>
          </a:prstGeom>
        </p:spPr>
        <p:txBody>
          <a:bodyPr wrap="square">
            <a:spAutoFit/>
          </a:bodyPr>
          <a:lstStyle/>
          <a:p>
            <a:pPr algn="ctr"/>
            <a:r>
              <a:rPr lang="en-US" sz="3600" b="1" dirty="0" smtClean="0">
                <a:solidFill>
                  <a:schemeClr val="bg1">
                    <a:lumMod val="95000"/>
                    <a:lumOff val="5000"/>
                  </a:schemeClr>
                </a:solidFill>
              </a:rPr>
              <a:t>2. </a:t>
            </a:r>
            <a:r>
              <a:rPr lang="en-US" sz="2100" b="1" dirty="0" smtClean="0">
                <a:solidFill>
                  <a:schemeClr val="bg1">
                    <a:lumMod val="95000"/>
                    <a:lumOff val="5000"/>
                  </a:schemeClr>
                </a:solidFill>
              </a:rPr>
              <a:t>Goal: To protect, enhance and celebrate natural and cultural diversity. </a:t>
            </a:r>
            <a:endParaRPr lang="en-US" sz="2100" b="1" dirty="0">
              <a:solidFill>
                <a:schemeClr val="bg1">
                  <a:lumMod val="95000"/>
                  <a:lumOff val="5000"/>
                </a:schemeClr>
              </a:solidFill>
            </a:endParaRPr>
          </a:p>
        </p:txBody>
      </p:sp>
      <p:graphicFrame>
        <p:nvGraphicFramePr>
          <p:cNvPr id="12" name="Table 11"/>
          <p:cNvGraphicFramePr>
            <a:graphicFrameLocks noGrp="1"/>
          </p:cNvGraphicFramePr>
          <p:nvPr/>
        </p:nvGraphicFramePr>
        <p:xfrm>
          <a:off x="228600" y="1156358"/>
          <a:ext cx="8686800" cy="4664400"/>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000" b="1" dirty="0">
                          <a:solidFill>
                            <a:schemeClr val="bg1">
                              <a:lumMod val="95000"/>
                              <a:lumOff val="5000"/>
                            </a:schemeClr>
                          </a:solidFill>
                          <a:latin typeface="+mj-lt"/>
                          <a:ea typeface="Calibri"/>
                          <a:cs typeface="Times New Roman"/>
                        </a:rPr>
                        <a:t>INDICATORS </a:t>
                      </a:r>
                      <a:endParaRPr lang="en-US" sz="2000" dirty="0">
                        <a:solidFill>
                          <a:schemeClr val="bg1">
                            <a:lumMod val="95000"/>
                            <a:lumOff val="5000"/>
                          </a:schemeClr>
                        </a:solidFill>
                        <a:latin typeface="+mj-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a:solidFill>
                            <a:schemeClr val="bg1">
                              <a:lumMod val="95000"/>
                              <a:lumOff val="5000"/>
                            </a:schemeClr>
                          </a:solidFill>
                          <a:latin typeface="+mj-lt"/>
                          <a:ea typeface="Calibri"/>
                          <a:cs typeface="Times New Roman"/>
                        </a:rPr>
                        <a:t>MEASUREMENTS </a:t>
                      </a:r>
                      <a:endParaRPr lang="en-US" sz="2000" dirty="0">
                        <a:solidFill>
                          <a:schemeClr val="bg1">
                            <a:lumMod val="95000"/>
                            <a:lumOff val="5000"/>
                          </a:schemeClr>
                        </a:solidFill>
                        <a:latin typeface="+mj-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238440">
                <a:tc>
                  <a:txBody>
                    <a:bodyPr/>
                    <a:lstStyle/>
                    <a:p>
                      <a:pPr algn="l" fontAlgn="ctr">
                        <a:lnSpc>
                          <a:spcPct val="100000"/>
                        </a:lnSpc>
                      </a:pPr>
                      <a:r>
                        <a:rPr lang="en-US" sz="2000" b="1" i="0" u="none" strike="noStrike" dirty="0" smtClean="0">
                          <a:solidFill>
                            <a:schemeClr val="bg1">
                              <a:lumMod val="95000"/>
                              <a:lumOff val="5000"/>
                            </a:schemeClr>
                          </a:solidFill>
                          <a:latin typeface="+mn-lt"/>
                        </a:rPr>
                        <a:t>Area of semi-natural habitat</a:t>
                      </a:r>
                      <a:endParaRPr lang="en-US" sz="2000" b="1" i="0" u="none" strike="noStrike" dirty="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en-US" sz="2000" b="0" i="0" u="none" strike="noStrike" dirty="0" smtClean="0">
                          <a:solidFill>
                            <a:schemeClr val="bg1">
                              <a:lumMod val="95000"/>
                              <a:lumOff val="5000"/>
                            </a:schemeClr>
                          </a:solidFill>
                          <a:latin typeface="+mn-lt"/>
                        </a:rPr>
                        <a:t>Area of semi-natural habitat</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l" fontAlgn="ctr">
                        <a:lnSpc>
                          <a:spcPct val="100000"/>
                        </a:lnSpc>
                      </a:pPr>
                      <a:r>
                        <a:rPr lang="en-US" sz="2000" b="1" i="0" u="none" strike="noStrike" dirty="0" smtClean="0">
                          <a:solidFill>
                            <a:schemeClr val="bg1">
                              <a:lumMod val="95000"/>
                              <a:lumOff val="5000"/>
                            </a:schemeClr>
                          </a:solidFill>
                          <a:latin typeface="+mn-lt"/>
                        </a:rPr>
                        <a:t>Area of land and sea protected by statutory designations</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gn="l" defTabSz="914400" rtl="0" eaLnBrk="1" fontAlgn="auto" latinLnBrk="0" hangingPunct="1">
                        <a:lnSpc>
                          <a:spcPct val="100000"/>
                        </a:lnSpc>
                        <a:spcBef>
                          <a:spcPts val="0"/>
                        </a:spcBef>
                        <a:spcAft>
                          <a:spcPts val="1000"/>
                        </a:spcAft>
                        <a:buClrTx/>
                        <a:buSzTx/>
                        <a:buFont typeface="Arial" pitchFamily="34" charset="0"/>
                        <a:buChar char="•"/>
                        <a:tabLst/>
                        <a:defRPr/>
                      </a:pPr>
                      <a:r>
                        <a:rPr lang="en-US" sz="2000" b="0" i="0" u="none" strike="noStrike" dirty="0" smtClean="0">
                          <a:solidFill>
                            <a:schemeClr val="bg1">
                              <a:lumMod val="95000"/>
                              <a:lumOff val="5000"/>
                            </a:schemeClr>
                          </a:solidFill>
                          <a:latin typeface="+mn-lt"/>
                        </a:rPr>
                        <a:t>Area protected for nature conservation, landscape and heritage</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535917">
                <a:tc>
                  <a:txBody>
                    <a:bodyPr/>
                    <a:lstStyle/>
                    <a:p>
                      <a:pPr marL="0" marR="0" indent="0" algn="l" defTabSz="914400" rtl="0" eaLnBrk="1" fontAlgn="auto" latinLnBrk="0" hangingPunct="1">
                        <a:lnSpc>
                          <a:spcPct val="100000"/>
                        </a:lnSpc>
                        <a:spcBef>
                          <a:spcPts val="0"/>
                        </a:spcBef>
                        <a:spcAft>
                          <a:spcPts val="1000"/>
                        </a:spcAft>
                        <a:buClrTx/>
                        <a:buSzTx/>
                        <a:buFontTx/>
                        <a:buNone/>
                        <a:tabLst/>
                        <a:defRPr/>
                      </a:pPr>
                      <a:r>
                        <a:rPr lang="en-US" sz="2000" b="1" i="0" u="none" strike="noStrike" dirty="0" smtClean="0">
                          <a:solidFill>
                            <a:schemeClr val="bg1">
                              <a:lumMod val="95000"/>
                              <a:lumOff val="5000"/>
                            </a:schemeClr>
                          </a:solidFill>
                          <a:latin typeface="+mn-lt"/>
                        </a:rPr>
                        <a:t>Effective management of designated sites</a:t>
                      </a: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en-US" sz="2000" dirty="0">
                          <a:solidFill>
                            <a:schemeClr val="bg1">
                              <a:lumMod val="95000"/>
                              <a:lumOff val="5000"/>
                            </a:schemeClr>
                          </a:solidFill>
                          <a:latin typeface="+mn-lt"/>
                          <a:ea typeface="Calibri"/>
                          <a:cs typeface="Times New Roman"/>
                        </a:rPr>
                        <a:t> </a:t>
                      </a:r>
                      <a:r>
                        <a:rPr lang="en-US" sz="2000" b="0" i="0" u="none" strike="noStrike" dirty="0" smtClean="0">
                          <a:solidFill>
                            <a:schemeClr val="bg1">
                              <a:lumMod val="95000"/>
                              <a:lumOff val="5000"/>
                            </a:schemeClr>
                          </a:solidFill>
                          <a:latin typeface="+mn-lt"/>
                        </a:rPr>
                        <a:t>Rate of loss of, or damage to, protected areas</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l" fontAlgn="ctr">
                        <a:lnSpc>
                          <a:spcPct val="100000"/>
                        </a:lnSpc>
                      </a:pPr>
                      <a:r>
                        <a:rPr lang="en-US" sz="2000" b="1" i="0" u="none" strike="noStrike" dirty="0" smtClean="0">
                          <a:solidFill>
                            <a:schemeClr val="bg1">
                              <a:lumMod val="95000"/>
                              <a:lumOff val="5000"/>
                            </a:schemeClr>
                          </a:solidFill>
                          <a:latin typeface="+mn-lt"/>
                        </a:rPr>
                        <a:t>Change to significant coastal and marine habitats and species</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indent="-244475" algn="l" defTabSz="914400" rtl="0" eaLnBrk="1" fontAlgn="auto" latinLnBrk="0" hangingPunct="1">
                        <a:lnSpc>
                          <a:spcPct val="100000"/>
                        </a:lnSpc>
                        <a:spcBef>
                          <a:spcPts val="0"/>
                        </a:spcBef>
                        <a:spcAft>
                          <a:spcPts val="0"/>
                        </a:spcAft>
                        <a:buClrTx/>
                        <a:buSzTx/>
                        <a:buFont typeface="Arial" pitchFamily="34" charset="0"/>
                        <a:buChar char="•"/>
                        <a:tabLst>
                          <a:tab pos="341313" algn="l"/>
                        </a:tabLst>
                        <a:defRPr/>
                      </a:pPr>
                      <a:r>
                        <a:rPr lang="en-US" sz="2000" b="0" i="0" u="none" strike="noStrike" dirty="0" smtClean="0">
                          <a:solidFill>
                            <a:schemeClr val="bg1">
                              <a:lumMod val="95000"/>
                              <a:lumOff val="5000"/>
                            </a:schemeClr>
                          </a:solidFill>
                          <a:latin typeface="+mn-lt"/>
                        </a:rPr>
                        <a:t>Status and trend of specified habitats and species</a:t>
                      </a:r>
                    </a:p>
                    <a:p>
                      <a:pPr marL="354013" marR="0" indent="-244475" algn="l" defTabSz="914400" rtl="0" eaLnBrk="1" fontAlgn="auto" latinLnBrk="0" hangingPunct="1">
                        <a:lnSpc>
                          <a:spcPct val="100000"/>
                        </a:lnSpc>
                        <a:spcBef>
                          <a:spcPts val="0"/>
                        </a:spcBef>
                        <a:spcAft>
                          <a:spcPts val="0"/>
                        </a:spcAft>
                        <a:buClrTx/>
                        <a:buSzTx/>
                        <a:buFont typeface="Arial" pitchFamily="34" charset="0"/>
                        <a:buChar char="•"/>
                        <a:tabLst>
                          <a:tab pos="341313" algn="l"/>
                        </a:tabLst>
                        <a:defRPr/>
                      </a:pPr>
                      <a:r>
                        <a:rPr lang="en-US" sz="2000" b="0" i="0" u="none" strike="noStrike" dirty="0" smtClean="0">
                          <a:solidFill>
                            <a:schemeClr val="bg1">
                              <a:lumMod val="95000"/>
                              <a:lumOff val="5000"/>
                            </a:schemeClr>
                          </a:solidFill>
                          <a:latin typeface="+mn-lt"/>
                        </a:rPr>
                        <a:t>Number of species per habitat type</a:t>
                      </a:r>
                    </a:p>
                    <a:p>
                      <a:pPr marL="354013" marR="0" indent="-244475" algn="l" defTabSz="914400" rtl="0" eaLnBrk="1" fontAlgn="auto" latinLnBrk="0" hangingPunct="1">
                        <a:lnSpc>
                          <a:spcPct val="100000"/>
                        </a:lnSpc>
                        <a:spcBef>
                          <a:spcPts val="0"/>
                        </a:spcBef>
                        <a:spcAft>
                          <a:spcPts val="0"/>
                        </a:spcAft>
                        <a:buClrTx/>
                        <a:buSzTx/>
                        <a:buFont typeface="Arial" pitchFamily="34" charset="0"/>
                        <a:buChar char="•"/>
                        <a:tabLst>
                          <a:tab pos="341313" algn="l"/>
                        </a:tabLst>
                        <a:defRPr/>
                      </a:pPr>
                      <a:r>
                        <a:rPr lang="en-US" sz="2000" b="0" i="0" u="none" strike="noStrike" dirty="0" smtClean="0">
                          <a:solidFill>
                            <a:schemeClr val="bg1">
                              <a:lumMod val="95000"/>
                              <a:lumOff val="5000"/>
                            </a:schemeClr>
                          </a:solidFill>
                          <a:latin typeface="+mn-lt"/>
                        </a:rPr>
                        <a:t>Number of Red List coastal area species</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l" fontAlgn="ctr">
                        <a:lnSpc>
                          <a:spcPct val="100000"/>
                        </a:lnSpc>
                      </a:pPr>
                      <a:r>
                        <a:rPr lang="en-US" sz="2000" b="1" i="0" u="none" strike="noStrike" dirty="0" smtClean="0">
                          <a:solidFill>
                            <a:schemeClr val="bg1">
                              <a:lumMod val="95000"/>
                              <a:lumOff val="5000"/>
                            </a:schemeClr>
                          </a:solidFill>
                          <a:latin typeface="+mn-lt"/>
                        </a:rPr>
                        <a:t>Loss of cultural distinctiveness</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gn="l" defTabSz="914400" rtl="0" eaLnBrk="1" fontAlgn="auto" latinLnBrk="0" hangingPunct="1">
                        <a:lnSpc>
                          <a:spcPct val="100000"/>
                        </a:lnSpc>
                        <a:spcBef>
                          <a:spcPts val="0"/>
                        </a:spcBef>
                        <a:spcAft>
                          <a:spcPts val="1000"/>
                        </a:spcAft>
                        <a:buClrTx/>
                        <a:buSzTx/>
                        <a:buFont typeface="Arial" pitchFamily="34" charset="0"/>
                        <a:buChar char="•"/>
                        <a:tabLst/>
                        <a:defRPr/>
                      </a:pPr>
                      <a:r>
                        <a:rPr lang="en-US" sz="2000" dirty="0" smtClean="0">
                          <a:solidFill>
                            <a:schemeClr val="bg1">
                              <a:lumMod val="95000"/>
                              <a:lumOff val="5000"/>
                            </a:schemeClr>
                          </a:solidFill>
                          <a:latin typeface="+mn-lt"/>
                          <a:ea typeface="Calibri"/>
                          <a:cs typeface="Times New Roman"/>
                        </a:rPr>
                        <a:t> </a:t>
                      </a:r>
                      <a:r>
                        <a:rPr lang="en-US" sz="2000" b="0" i="0" u="none" strike="noStrike" dirty="0" smtClean="0">
                          <a:solidFill>
                            <a:schemeClr val="bg1">
                              <a:lumMod val="95000"/>
                              <a:lumOff val="5000"/>
                            </a:schemeClr>
                          </a:solidFill>
                          <a:latin typeface="+mn-lt"/>
                        </a:rPr>
                        <a:t>Number and value of sales of local products with regional quality labels or European PDO/PGI/TSG</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21104"/>
            <a:ext cx="8686800" cy="969496"/>
          </a:xfrm>
          <a:prstGeom prst="rect">
            <a:avLst/>
          </a:prstGeom>
        </p:spPr>
        <p:txBody>
          <a:bodyPr wrap="square">
            <a:spAutoFit/>
          </a:bodyPr>
          <a:lstStyle/>
          <a:p>
            <a:pPr algn="ctr"/>
            <a:r>
              <a:rPr lang="en-US" sz="3600" b="1" dirty="0" smtClean="0">
                <a:solidFill>
                  <a:schemeClr val="bg1">
                    <a:lumMod val="95000"/>
                    <a:lumOff val="5000"/>
                  </a:schemeClr>
                </a:solidFill>
              </a:rPr>
              <a:t>3. </a:t>
            </a:r>
            <a:r>
              <a:rPr lang="en-US" sz="2100" b="1" dirty="0" smtClean="0">
                <a:solidFill>
                  <a:schemeClr val="bg1">
                    <a:lumMod val="95000"/>
                    <a:lumOff val="5000"/>
                  </a:schemeClr>
                </a:solidFill>
              </a:rPr>
              <a:t>Goal: To promote and support a dynamic and sustainable coastal economy. </a:t>
            </a:r>
            <a:endParaRPr lang="en-US" sz="2100" b="1" dirty="0">
              <a:solidFill>
                <a:schemeClr val="bg1">
                  <a:lumMod val="95000"/>
                  <a:lumOff val="5000"/>
                </a:schemeClr>
              </a:solidFill>
            </a:endParaRPr>
          </a:p>
        </p:txBody>
      </p:sp>
      <p:graphicFrame>
        <p:nvGraphicFramePr>
          <p:cNvPr id="12" name="Table 11"/>
          <p:cNvGraphicFramePr>
            <a:graphicFrameLocks noGrp="1"/>
          </p:cNvGraphicFramePr>
          <p:nvPr/>
        </p:nvGraphicFramePr>
        <p:xfrm>
          <a:off x="228600" y="1078954"/>
          <a:ext cx="8686800" cy="5266220"/>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000" b="1" dirty="0">
                          <a:solidFill>
                            <a:schemeClr val="bg1">
                              <a:lumMod val="95000"/>
                              <a:lumOff val="5000"/>
                            </a:schemeClr>
                          </a:solidFill>
                          <a:latin typeface="+mj-lt"/>
                          <a:ea typeface="Calibri"/>
                          <a:cs typeface="Times New Roman"/>
                        </a:rPr>
                        <a:t>INDICATORS </a:t>
                      </a:r>
                      <a:endParaRPr lang="en-US" sz="2000" dirty="0">
                        <a:solidFill>
                          <a:schemeClr val="bg1">
                            <a:lumMod val="95000"/>
                            <a:lumOff val="5000"/>
                          </a:schemeClr>
                        </a:solidFill>
                        <a:latin typeface="+mj-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a:solidFill>
                            <a:schemeClr val="bg1">
                              <a:lumMod val="95000"/>
                              <a:lumOff val="5000"/>
                            </a:schemeClr>
                          </a:solidFill>
                          <a:latin typeface="+mj-lt"/>
                          <a:ea typeface="Calibri"/>
                          <a:cs typeface="Times New Roman"/>
                        </a:rPr>
                        <a:t>MEASUREMENTS </a:t>
                      </a:r>
                      <a:endParaRPr lang="en-US" sz="2000" dirty="0">
                        <a:solidFill>
                          <a:schemeClr val="bg1">
                            <a:lumMod val="95000"/>
                            <a:lumOff val="5000"/>
                          </a:schemeClr>
                        </a:solidFill>
                        <a:latin typeface="+mj-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23844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2000" b="1" i="0" u="none" strike="noStrike" dirty="0" smtClean="0">
                          <a:solidFill>
                            <a:schemeClr val="bg1">
                              <a:lumMod val="95000"/>
                              <a:lumOff val="5000"/>
                            </a:schemeClr>
                          </a:solidFill>
                          <a:latin typeface="+mn-lt"/>
                        </a:rPr>
                        <a:t>Patterns of </a:t>
                      </a:r>
                      <a:r>
                        <a:rPr lang="en-US" sz="2000" b="1" i="0" u="none" strike="noStrike" dirty="0" err="1" smtClean="0">
                          <a:solidFill>
                            <a:schemeClr val="bg1">
                              <a:lumMod val="95000"/>
                              <a:lumOff val="5000"/>
                            </a:schemeClr>
                          </a:solidFill>
                          <a:latin typeface="+mn-lt"/>
                        </a:rPr>
                        <a:t>sectoral</a:t>
                      </a:r>
                      <a:r>
                        <a:rPr lang="en-US" sz="2000" b="1" i="0" u="none" strike="noStrike" dirty="0" smtClean="0">
                          <a:solidFill>
                            <a:schemeClr val="bg1">
                              <a:lumMod val="95000"/>
                              <a:lumOff val="5000"/>
                            </a:schemeClr>
                          </a:solidFill>
                          <a:latin typeface="+mn-lt"/>
                        </a:rPr>
                        <a:t> employment</a:t>
                      </a: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en-US" sz="2000" b="0" i="0" u="none" strike="noStrike" dirty="0" smtClean="0">
                          <a:solidFill>
                            <a:schemeClr val="bg1">
                              <a:lumMod val="95000"/>
                              <a:lumOff val="5000"/>
                            </a:schemeClr>
                          </a:solidFill>
                          <a:latin typeface="+mn-lt"/>
                        </a:rPr>
                        <a:t>Full time, part time and seasonal employment per sector</a:t>
                      </a:r>
                    </a:p>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en-US" sz="2000" b="0" i="0" u="none" strike="noStrike" dirty="0" smtClean="0">
                          <a:solidFill>
                            <a:schemeClr val="bg1">
                              <a:lumMod val="95000"/>
                              <a:lumOff val="5000"/>
                            </a:schemeClr>
                          </a:solidFill>
                          <a:latin typeface="+mn-lt"/>
                        </a:rPr>
                        <a:t>Value added per sector</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l" fontAlgn="t"/>
                      <a:r>
                        <a:rPr lang="en-US" sz="2000" b="1" i="0" u="none" strike="noStrike" dirty="0" smtClean="0">
                          <a:solidFill>
                            <a:schemeClr val="bg1">
                              <a:lumMod val="95000"/>
                              <a:lumOff val="5000"/>
                            </a:schemeClr>
                          </a:solidFill>
                          <a:latin typeface="+mn-lt"/>
                        </a:rPr>
                        <a:t>Volume of port traffic </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indent="-231775" algn="l" fontAlgn="t">
                        <a:buFont typeface="Arial" pitchFamily="34" charset="0"/>
                        <a:buChar char="•"/>
                      </a:pPr>
                      <a:r>
                        <a:rPr lang="en-US" sz="2000" b="0" i="0" u="none" strike="noStrike" dirty="0" smtClean="0">
                          <a:solidFill>
                            <a:schemeClr val="bg1">
                              <a:lumMod val="95000"/>
                              <a:lumOff val="5000"/>
                            </a:schemeClr>
                          </a:solidFill>
                          <a:latin typeface="+mn-lt"/>
                        </a:rPr>
                        <a:t>Number of incoming and outgoing passengers per port</a:t>
                      </a:r>
                    </a:p>
                    <a:p>
                      <a:pPr marL="341313" indent="-231775" algn="l" fontAlgn="t">
                        <a:buFont typeface="Arial" pitchFamily="34" charset="0"/>
                        <a:buChar char="•"/>
                      </a:pPr>
                      <a:r>
                        <a:rPr lang="en-US" sz="2000" b="0" i="0" u="none" strike="noStrike" dirty="0" smtClean="0">
                          <a:solidFill>
                            <a:schemeClr val="bg1">
                              <a:lumMod val="95000"/>
                              <a:lumOff val="5000"/>
                            </a:schemeClr>
                          </a:solidFill>
                          <a:latin typeface="+mn-lt"/>
                        </a:rPr>
                        <a:t>Total volume of goods handled per port</a:t>
                      </a:r>
                    </a:p>
                    <a:p>
                      <a:pPr marL="341313" indent="-231775" algn="l" fontAlgn="t">
                        <a:buFont typeface="Arial" pitchFamily="34" charset="0"/>
                        <a:buChar char="•"/>
                      </a:pPr>
                      <a:r>
                        <a:rPr lang="en-US" sz="2000" b="0" i="0" u="none" strike="noStrike" dirty="0" smtClean="0">
                          <a:solidFill>
                            <a:schemeClr val="bg1">
                              <a:lumMod val="95000"/>
                              <a:lumOff val="5000"/>
                            </a:schemeClr>
                          </a:solidFill>
                          <a:latin typeface="+mn-lt"/>
                        </a:rPr>
                        <a:t>Proportion of goods carried by short sea routes</a:t>
                      </a:r>
                      <a:endParaRPr lang="en-US" sz="2000" b="0" i="0" u="none" strike="noStrike" dirty="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535917">
                <a:tc>
                  <a:txBody>
                    <a:bodyPr/>
                    <a:lstStyle/>
                    <a:p>
                      <a:pPr algn="l" fontAlgn="t"/>
                      <a:r>
                        <a:rPr lang="en-US" sz="2000" b="1" i="0" u="none" strike="noStrike" dirty="0" smtClean="0">
                          <a:solidFill>
                            <a:schemeClr val="bg1">
                              <a:lumMod val="95000"/>
                              <a:lumOff val="5000"/>
                            </a:schemeClr>
                          </a:solidFill>
                          <a:latin typeface="+mn-lt"/>
                        </a:rPr>
                        <a:t>Intensity of tourism</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en-US" sz="2000" b="0" i="0" u="none" strike="noStrike" dirty="0" smtClean="0">
                          <a:solidFill>
                            <a:schemeClr val="bg1">
                              <a:lumMod val="95000"/>
                              <a:lumOff val="5000"/>
                            </a:schemeClr>
                          </a:solidFill>
                          <a:latin typeface="+mn-lt"/>
                        </a:rPr>
                        <a:t>Number of overnight stays in tourist accommodation</a:t>
                      </a:r>
                    </a:p>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en-US" sz="2000" b="0" i="0" u="none" strike="noStrike" dirty="0" smtClean="0">
                          <a:solidFill>
                            <a:schemeClr val="bg1">
                              <a:lumMod val="95000"/>
                              <a:lumOff val="5000"/>
                            </a:schemeClr>
                          </a:solidFill>
                          <a:latin typeface="+mn-lt"/>
                        </a:rPr>
                        <a:t>Occupancy rate of bed places</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l" fontAlgn="t"/>
                      <a:r>
                        <a:rPr lang="en-US" sz="2000" b="1" i="0" u="none" strike="noStrike" dirty="0" smtClean="0">
                          <a:solidFill>
                            <a:schemeClr val="bg1">
                              <a:lumMod val="95000"/>
                              <a:lumOff val="5000"/>
                            </a:schemeClr>
                          </a:solidFill>
                          <a:latin typeface="+mn-lt"/>
                        </a:rPr>
                        <a:t>Sustainable tourism</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indent="-231775" algn="l" fontAlgn="t">
                        <a:buFont typeface="Arial" pitchFamily="34" charset="0"/>
                        <a:buChar char="•"/>
                      </a:pPr>
                      <a:r>
                        <a:rPr lang="en-US" sz="2000" b="0" i="0" u="none" strike="noStrike" dirty="0" smtClean="0">
                          <a:solidFill>
                            <a:schemeClr val="bg1">
                              <a:lumMod val="95000"/>
                              <a:lumOff val="5000"/>
                            </a:schemeClr>
                          </a:solidFill>
                          <a:latin typeface="+mn-lt"/>
                        </a:rPr>
                        <a:t>Number of tourist accommodation holding EU Eco – label</a:t>
                      </a:r>
                    </a:p>
                    <a:p>
                      <a:pPr marL="341313" indent="-231775" algn="l" fontAlgn="t">
                        <a:buFont typeface="Arial" pitchFamily="34" charset="0"/>
                        <a:buChar char="•"/>
                      </a:pPr>
                      <a:r>
                        <a:rPr lang="en-US" sz="2000" b="0" i="0" u="none" strike="noStrike" dirty="0" smtClean="0">
                          <a:solidFill>
                            <a:schemeClr val="bg1">
                              <a:lumMod val="95000"/>
                              <a:lumOff val="5000"/>
                            </a:schemeClr>
                          </a:solidFill>
                          <a:latin typeface="+mn-lt"/>
                        </a:rPr>
                        <a:t>Rate of overnight stays to number of residents</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51137"/>
            <a:ext cx="8686800" cy="1015663"/>
          </a:xfrm>
          <a:prstGeom prst="rect">
            <a:avLst/>
          </a:prstGeom>
        </p:spPr>
        <p:txBody>
          <a:bodyPr wrap="square">
            <a:spAutoFit/>
          </a:bodyPr>
          <a:lstStyle/>
          <a:p>
            <a:pPr algn="ctr"/>
            <a:r>
              <a:rPr lang="en-US" sz="3600" b="1" dirty="0" smtClean="0">
                <a:solidFill>
                  <a:schemeClr val="bg1">
                    <a:lumMod val="95000"/>
                    <a:lumOff val="5000"/>
                  </a:schemeClr>
                </a:solidFill>
              </a:rPr>
              <a:t>4. </a:t>
            </a:r>
            <a:r>
              <a:rPr lang="en-US" sz="2100" b="1" dirty="0" smtClean="0">
                <a:solidFill>
                  <a:schemeClr val="bg1">
                    <a:lumMod val="95000"/>
                    <a:lumOff val="5000"/>
                  </a:schemeClr>
                </a:solidFill>
              </a:rPr>
              <a:t>Goal: To </a:t>
            </a:r>
            <a:r>
              <a:rPr lang="en-US" sz="2400" b="1" dirty="0" smtClean="0">
                <a:solidFill>
                  <a:schemeClr val="bg1">
                    <a:lumMod val="95000"/>
                    <a:lumOff val="5000"/>
                  </a:schemeClr>
                </a:solidFill>
              </a:rPr>
              <a:t>ensure that beaches are clean and that coastal waters are unpolluted.</a:t>
            </a:r>
            <a:endParaRPr lang="en-US" sz="2100" b="1" dirty="0">
              <a:solidFill>
                <a:schemeClr val="bg1">
                  <a:lumMod val="95000"/>
                  <a:lumOff val="5000"/>
                </a:schemeClr>
              </a:solidFill>
            </a:endParaRPr>
          </a:p>
        </p:txBody>
      </p:sp>
      <p:graphicFrame>
        <p:nvGraphicFramePr>
          <p:cNvPr id="12" name="Table 11"/>
          <p:cNvGraphicFramePr>
            <a:graphicFrameLocks noGrp="1"/>
          </p:cNvGraphicFramePr>
          <p:nvPr/>
        </p:nvGraphicFramePr>
        <p:xfrm>
          <a:off x="228600" y="1536154"/>
          <a:ext cx="8686800" cy="3742220"/>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000" b="1" dirty="0">
                          <a:solidFill>
                            <a:schemeClr val="bg1">
                              <a:lumMod val="95000"/>
                              <a:lumOff val="5000"/>
                            </a:schemeClr>
                          </a:solidFill>
                          <a:latin typeface="+mn-lt"/>
                          <a:ea typeface="Calibri"/>
                          <a:cs typeface="Times New Roman"/>
                        </a:rPr>
                        <a:t>INDICATORS </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a:solidFill>
                            <a:schemeClr val="bg1">
                              <a:lumMod val="95000"/>
                              <a:lumOff val="5000"/>
                            </a:schemeClr>
                          </a:solidFill>
                          <a:latin typeface="+mn-lt"/>
                          <a:ea typeface="Calibri"/>
                          <a:cs typeface="Times New Roman"/>
                        </a:rPr>
                        <a:t>MEASUREMENTS </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238440">
                <a:tc>
                  <a:txBody>
                    <a:bodyPr/>
                    <a:lstStyle/>
                    <a:p>
                      <a:pPr algn="l" fontAlgn="ctr"/>
                      <a:r>
                        <a:rPr lang="en-US" sz="2000" b="1" u="none" strike="noStrike" dirty="0" smtClean="0">
                          <a:solidFill>
                            <a:schemeClr val="bg1">
                              <a:lumMod val="95000"/>
                              <a:lumOff val="5000"/>
                            </a:schemeClr>
                          </a:solidFill>
                          <a:latin typeface="+mn-lt"/>
                        </a:rPr>
                        <a:t>Quality of bathing water</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en-US" sz="2000" u="none" strike="noStrike" dirty="0" smtClean="0">
                          <a:solidFill>
                            <a:schemeClr val="bg1">
                              <a:lumMod val="95000"/>
                              <a:lumOff val="5000"/>
                            </a:schemeClr>
                          </a:solidFill>
                          <a:latin typeface="+mn-lt"/>
                        </a:rPr>
                        <a:t>% of bathing waters compliant with the guide value of the European</a:t>
                      </a:r>
                      <a:r>
                        <a:rPr lang="en-US" sz="2000" u="none" strike="noStrike" baseline="0" dirty="0" smtClean="0">
                          <a:solidFill>
                            <a:schemeClr val="bg1">
                              <a:lumMod val="95000"/>
                              <a:lumOff val="5000"/>
                            </a:schemeClr>
                          </a:solidFill>
                          <a:latin typeface="+mn-lt"/>
                        </a:rPr>
                        <a:t> </a:t>
                      </a:r>
                      <a:r>
                        <a:rPr lang="en-US" sz="2000" u="none" strike="noStrike" dirty="0" smtClean="0">
                          <a:solidFill>
                            <a:schemeClr val="bg1">
                              <a:lumMod val="95000"/>
                              <a:lumOff val="5000"/>
                            </a:schemeClr>
                          </a:solidFill>
                          <a:latin typeface="+mn-lt"/>
                        </a:rPr>
                        <a:t>Bathing Water Directive</a:t>
                      </a:r>
                      <a:endParaRPr lang="en-US" sz="20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l" fontAlgn="ctr"/>
                      <a:r>
                        <a:rPr lang="en-US" sz="2000" b="1" u="none" strike="noStrike" dirty="0" smtClean="0">
                          <a:solidFill>
                            <a:schemeClr val="bg1">
                              <a:lumMod val="95000"/>
                              <a:lumOff val="5000"/>
                            </a:schemeClr>
                          </a:solidFill>
                          <a:latin typeface="+mn-lt"/>
                        </a:rPr>
                        <a:t>Amount of coastal estuarine and marine litter</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gn="l" defTabSz="914400" rtl="0" eaLnBrk="1" fontAlgn="auto" latinLnBrk="0" hangingPunct="1">
                        <a:lnSpc>
                          <a:spcPct val="100000"/>
                        </a:lnSpc>
                        <a:spcBef>
                          <a:spcPts val="0"/>
                        </a:spcBef>
                        <a:spcAft>
                          <a:spcPts val="1000"/>
                        </a:spcAft>
                        <a:buClrTx/>
                        <a:buSzTx/>
                        <a:buFont typeface="Arial" pitchFamily="34" charset="0"/>
                        <a:buChar char="•"/>
                        <a:tabLst/>
                        <a:defRPr/>
                      </a:pPr>
                      <a:r>
                        <a:rPr lang="en-US" sz="2000" u="none" strike="noStrike" dirty="0" smtClean="0">
                          <a:solidFill>
                            <a:schemeClr val="bg1">
                              <a:lumMod val="95000"/>
                              <a:lumOff val="5000"/>
                            </a:schemeClr>
                          </a:solidFill>
                          <a:latin typeface="+mn-lt"/>
                        </a:rPr>
                        <a:t>Volume of litter collected per given length of shoreline</a:t>
                      </a:r>
                      <a:endParaRPr lang="en-US" sz="20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535917">
                <a:tc>
                  <a:txBody>
                    <a:bodyPr/>
                    <a:lstStyle/>
                    <a:p>
                      <a:pPr algn="l" fontAlgn="ctr"/>
                      <a:r>
                        <a:rPr lang="en-US" sz="2000" b="1" u="none" strike="noStrike" dirty="0" smtClean="0">
                          <a:solidFill>
                            <a:schemeClr val="bg1">
                              <a:lumMod val="95000"/>
                              <a:lumOff val="5000"/>
                            </a:schemeClr>
                          </a:solidFill>
                          <a:latin typeface="+mn-lt"/>
                        </a:rPr>
                        <a:t>Concentration of nutrients in coastal waters</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en-US" sz="2000" u="none" strike="noStrike" dirty="0" err="1" smtClean="0">
                          <a:solidFill>
                            <a:schemeClr val="bg1">
                              <a:lumMod val="95000"/>
                              <a:lumOff val="5000"/>
                            </a:schemeClr>
                          </a:solidFill>
                          <a:latin typeface="+mn-lt"/>
                        </a:rPr>
                        <a:t>Riverine</a:t>
                      </a:r>
                      <a:r>
                        <a:rPr lang="en-US" sz="2000" u="none" strike="noStrike" dirty="0" smtClean="0">
                          <a:solidFill>
                            <a:schemeClr val="bg1">
                              <a:lumMod val="95000"/>
                              <a:lumOff val="5000"/>
                            </a:schemeClr>
                          </a:solidFill>
                          <a:latin typeface="+mn-lt"/>
                        </a:rPr>
                        <a:t> and direct inputs of Nitrogen and Phosphorus to inshore waters</a:t>
                      </a:r>
                      <a:endParaRPr lang="en-US" sz="20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l" fontAlgn="ctr"/>
                      <a:r>
                        <a:rPr lang="en-US" sz="2000" b="1" u="none" strike="noStrike" dirty="0" smtClean="0">
                          <a:solidFill>
                            <a:schemeClr val="bg1">
                              <a:lumMod val="95000"/>
                              <a:lumOff val="5000"/>
                            </a:schemeClr>
                          </a:solidFill>
                          <a:latin typeface="+mn-lt"/>
                        </a:rPr>
                        <a:t>Amount of oil pollution</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indent="-231775" algn="l" fontAlgn="t">
                        <a:buFont typeface="Arial" pitchFamily="34" charset="0"/>
                        <a:buChar char="•"/>
                      </a:pPr>
                      <a:r>
                        <a:rPr lang="en-US" sz="2000" u="none" strike="noStrike" dirty="0" smtClean="0">
                          <a:solidFill>
                            <a:schemeClr val="bg1">
                              <a:lumMod val="95000"/>
                              <a:lumOff val="5000"/>
                            </a:schemeClr>
                          </a:solidFill>
                          <a:latin typeface="+mn-lt"/>
                        </a:rPr>
                        <a:t>Volume of accidental oil spills</a:t>
                      </a:r>
                    </a:p>
                    <a:p>
                      <a:pPr marL="341313" indent="-231775" algn="l" fontAlgn="t">
                        <a:buFont typeface="Arial" pitchFamily="34" charset="0"/>
                        <a:buChar char="•"/>
                      </a:pPr>
                      <a:r>
                        <a:rPr lang="en-US" sz="2000" u="none" strike="noStrike" dirty="0" smtClean="0">
                          <a:solidFill>
                            <a:schemeClr val="bg1">
                              <a:lumMod val="95000"/>
                              <a:lumOff val="5000"/>
                            </a:schemeClr>
                          </a:solidFill>
                          <a:latin typeface="+mn-lt"/>
                        </a:rPr>
                        <a:t>Number of observed oil slicks from aerial surveillance</a:t>
                      </a:r>
                      <a:endParaRPr lang="en-US" sz="2000" b="0" i="0" u="none" strike="noStrike" dirty="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ppt_x"/>
                                          </p:val>
                                        </p:tav>
                                        <p:tav tm="100000">
                                          <p:val>
                                            <p:strVal val="#ppt_x"/>
                                          </p:val>
                                        </p:tav>
                                      </p:tavLst>
                                    </p:anim>
                                    <p:anim calcmode="lin" valueType="num">
                                      <p:cBhvr additive="base">
                                        <p:cTn id="13"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152400"/>
            <a:ext cx="8686800" cy="969496"/>
          </a:xfrm>
          <a:prstGeom prst="rect">
            <a:avLst/>
          </a:prstGeom>
        </p:spPr>
        <p:txBody>
          <a:bodyPr wrap="square">
            <a:spAutoFit/>
          </a:bodyPr>
          <a:lstStyle/>
          <a:p>
            <a:pPr algn="ctr"/>
            <a:r>
              <a:rPr lang="en-US" sz="3600" b="1" dirty="0" smtClean="0">
                <a:solidFill>
                  <a:schemeClr val="bg1">
                    <a:lumMod val="95000"/>
                    <a:lumOff val="5000"/>
                  </a:schemeClr>
                </a:solidFill>
              </a:rPr>
              <a:t>5. </a:t>
            </a:r>
            <a:r>
              <a:rPr lang="en-US" sz="2100" b="1" dirty="0" smtClean="0">
                <a:solidFill>
                  <a:schemeClr val="bg1">
                    <a:lumMod val="95000"/>
                    <a:lumOff val="5000"/>
                  </a:schemeClr>
                </a:solidFill>
              </a:rPr>
              <a:t>Goal: To reduce social exclusion and promote social cohesion in coastal areas.</a:t>
            </a:r>
            <a:endParaRPr lang="en-US" sz="2100" b="1" dirty="0">
              <a:solidFill>
                <a:schemeClr val="bg1">
                  <a:lumMod val="95000"/>
                  <a:lumOff val="5000"/>
                </a:schemeClr>
              </a:solidFill>
            </a:endParaRPr>
          </a:p>
        </p:txBody>
      </p:sp>
      <p:graphicFrame>
        <p:nvGraphicFramePr>
          <p:cNvPr id="12" name="Table 11"/>
          <p:cNvGraphicFramePr>
            <a:graphicFrameLocks noGrp="1"/>
          </p:cNvGraphicFramePr>
          <p:nvPr/>
        </p:nvGraphicFramePr>
        <p:xfrm>
          <a:off x="228600" y="1253800"/>
          <a:ext cx="8686800" cy="3406526"/>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100" b="1" dirty="0">
                          <a:solidFill>
                            <a:schemeClr val="bg1">
                              <a:lumMod val="95000"/>
                              <a:lumOff val="5000"/>
                            </a:schemeClr>
                          </a:solidFill>
                          <a:latin typeface="+mn-lt"/>
                          <a:ea typeface="Calibri"/>
                          <a:cs typeface="Times New Roman"/>
                        </a:rPr>
                        <a:t>INDICATORS </a:t>
                      </a:r>
                      <a:endParaRPr lang="en-US" sz="21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100" b="1" dirty="0">
                          <a:solidFill>
                            <a:schemeClr val="bg1">
                              <a:lumMod val="95000"/>
                              <a:lumOff val="5000"/>
                            </a:schemeClr>
                          </a:solidFill>
                          <a:latin typeface="+mn-lt"/>
                          <a:ea typeface="Calibri"/>
                          <a:cs typeface="Times New Roman"/>
                        </a:rPr>
                        <a:t>MEASUREMENTS </a:t>
                      </a:r>
                      <a:endParaRPr lang="en-US" sz="21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967900">
                <a:tc>
                  <a:txBody>
                    <a:bodyPr/>
                    <a:lstStyle/>
                    <a:p>
                      <a:pPr algn="l" fontAlgn="t"/>
                      <a:r>
                        <a:rPr lang="en-US" sz="2100" b="1" u="none" strike="noStrike" dirty="0" smtClean="0">
                          <a:solidFill>
                            <a:schemeClr val="bg1">
                              <a:lumMod val="95000"/>
                              <a:lumOff val="5000"/>
                            </a:schemeClr>
                          </a:solidFill>
                          <a:latin typeface="+mn-lt"/>
                        </a:rPr>
                        <a:t>Degree of social exclusion</a:t>
                      </a:r>
                      <a:endParaRPr lang="en-US" sz="21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en-US" sz="2100" u="none" strike="noStrike" dirty="0" smtClean="0">
                          <a:solidFill>
                            <a:schemeClr val="bg1">
                              <a:lumMod val="95000"/>
                              <a:lumOff val="5000"/>
                            </a:schemeClr>
                          </a:solidFill>
                          <a:latin typeface="+mn-lt"/>
                        </a:rPr>
                        <a:t>Indices of multiple deprivations by area</a:t>
                      </a:r>
                      <a:endParaRPr lang="en-US" sz="21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967900">
                <a:tc>
                  <a:txBody>
                    <a:bodyPr/>
                    <a:lstStyle/>
                    <a:p>
                      <a:pPr algn="l" fontAlgn="t"/>
                      <a:r>
                        <a:rPr lang="en-US" sz="2100" b="1" u="none" strike="noStrike" dirty="0" smtClean="0">
                          <a:solidFill>
                            <a:schemeClr val="bg1">
                              <a:lumMod val="95000"/>
                              <a:lumOff val="5000"/>
                            </a:schemeClr>
                          </a:solidFill>
                          <a:latin typeface="+mn-lt"/>
                        </a:rPr>
                        <a:t>Relative household prosperity</a:t>
                      </a:r>
                      <a:endParaRPr lang="en-US" sz="21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gn="l" defTabSz="914400" rtl="0" eaLnBrk="1" fontAlgn="auto" latinLnBrk="0" hangingPunct="1">
                        <a:lnSpc>
                          <a:spcPct val="100000"/>
                        </a:lnSpc>
                        <a:spcBef>
                          <a:spcPts val="0"/>
                        </a:spcBef>
                        <a:spcAft>
                          <a:spcPts val="1000"/>
                        </a:spcAft>
                        <a:buClrTx/>
                        <a:buSzTx/>
                        <a:buFont typeface="Arial" pitchFamily="34" charset="0"/>
                        <a:buChar char="•"/>
                        <a:tabLst/>
                        <a:defRPr/>
                      </a:pPr>
                      <a:r>
                        <a:rPr lang="en-US" sz="2100" u="none" strike="noStrike" dirty="0" smtClean="0">
                          <a:solidFill>
                            <a:schemeClr val="bg1">
                              <a:lumMod val="95000"/>
                              <a:lumOff val="5000"/>
                            </a:schemeClr>
                          </a:solidFill>
                          <a:latin typeface="+mn-lt"/>
                        </a:rPr>
                        <a:t>Average household income</a:t>
                      </a:r>
                    </a:p>
                    <a:p>
                      <a:pPr marL="341313" marR="0" indent="-231775" algn="l" defTabSz="914400" rtl="0" eaLnBrk="1" fontAlgn="auto" latinLnBrk="0" hangingPunct="1">
                        <a:lnSpc>
                          <a:spcPct val="100000"/>
                        </a:lnSpc>
                        <a:spcBef>
                          <a:spcPts val="0"/>
                        </a:spcBef>
                        <a:spcAft>
                          <a:spcPts val="1000"/>
                        </a:spcAft>
                        <a:buClrTx/>
                        <a:buSzTx/>
                        <a:buFont typeface="Arial" pitchFamily="34" charset="0"/>
                        <a:buChar char="•"/>
                        <a:tabLst/>
                        <a:defRPr/>
                      </a:pPr>
                      <a:r>
                        <a:rPr lang="en-US" sz="2100" u="none" strike="noStrike" dirty="0" smtClean="0">
                          <a:solidFill>
                            <a:schemeClr val="bg1">
                              <a:lumMod val="95000"/>
                              <a:lumOff val="5000"/>
                            </a:schemeClr>
                          </a:solidFill>
                          <a:latin typeface="+mn-lt"/>
                        </a:rPr>
                        <a:t>% of population with a higher education qualification</a:t>
                      </a:r>
                      <a:endParaRPr lang="en-US" sz="21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967900">
                <a:tc>
                  <a:txBody>
                    <a:bodyPr/>
                    <a:lstStyle/>
                    <a:p>
                      <a:pPr algn="l" fontAlgn="t"/>
                      <a:r>
                        <a:rPr lang="en-US" sz="2100" b="1" u="none" strike="noStrike" dirty="0" smtClean="0">
                          <a:solidFill>
                            <a:schemeClr val="bg1">
                              <a:lumMod val="95000"/>
                              <a:lumOff val="5000"/>
                            </a:schemeClr>
                          </a:solidFill>
                          <a:latin typeface="+mn-lt"/>
                        </a:rPr>
                        <a:t>Number of second homes</a:t>
                      </a:r>
                      <a:endParaRPr lang="en-US" sz="21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en-US" sz="2100" dirty="0">
                          <a:solidFill>
                            <a:schemeClr val="bg1">
                              <a:lumMod val="95000"/>
                              <a:lumOff val="5000"/>
                            </a:schemeClr>
                          </a:solidFill>
                          <a:latin typeface="+mn-lt"/>
                          <a:ea typeface="Calibri"/>
                          <a:cs typeface="Times New Roman"/>
                        </a:rPr>
                        <a:t> </a:t>
                      </a:r>
                      <a:r>
                        <a:rPr lang="en-US" sz="2100" u="none" strike="noStrike" dirty="0" smtClean="0">
                          <a:solidFill>
                            <a:schemeClr val="bg1">
                              <a:lumMod val="95000"/>
                              <a:lumOff val="5000"/>
                            </a:schemeClr>
                          </a:solidFill>
                          <a:latin typeface="+mn-lt"/>
                        </a:rPr>
                        <a:t>Ratio of first to second homes</a:t>
                      </a:r>
                      <a:endParaRPr lang="en-US" sz="21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152400"/>
            <a:ext cx="8686800" cy="969496"/>
          </a:xfrm>
          <a:prstGeom prst="rect">
            <a:avLst/>
          </a:prstGeom>
        </p:spPr>
        <p:txBody>
          <a:bodyPr wrap="square">
            <a:spAutoFit/>
          </a:bodyPr>
          <a:lstStyle/>
          <a:p>
            <a:pPr lvl="0" algn="ctr"/>
            <a:r>
              <a:rPr lang="en-US" sz="3600" b="1" dirty="0" smtClean="0">
                <a:solidFill>
                  <a:schemeClr val="bg1">
                    <a:lumMod val="95000"/>
                    <a:lumOff val="5000"/>
                  </a:schemeClr>
                </a:solidFill>
              </a:rPr>
              <a:t>6. </a:t>
            </a:r>
            <a:r>
              <a:rPr lang="en-US" sz="2100" b="1" dirty="0" smtClean="0">
                <a:solidFill>
                  <a:schemeClr val="bg1">
                    <a:lumMod val="95000"/>
                    <a:lumOff val="5000"/>
                  </a:schemeClr>
                </a:solidFill>
              </a:rPr>
              <a:t>Goal: To use natural resources wisely. </a:t>
            </a:r>
          </a:p>
          <a:p>
            <a:pPr algn="ctr"/>
            <a:endParaRPr lang="en-US" sz="2100" b="1" dirty="0">
              <a:solidFill>
                <a:schemeClr val="bg1">
                  <a:lumMod val="95000"/>
                  <a:lumOff val="5000"/>
                </a:schemeClr>
              </a:solidFill>
            </a:endParaRPr>
          </a:p>
        </p:txBody>
      </p:sp>
      <p:graphicFrame>
        <p:nvGraphicFramePr>
          <p:cNvPr id="12" name="Table 11"/>
          <p:cNvGraphicFramePr>
            <a:graphicFrameLocks noGrp="1"/>
          </p:cNvGraphicFramePr>
          <p:nvPr/>
        </p:nvGraphicFramePr>
        <p:xfrm>
          <a:off x="228600" y="1156358"/>
          <a:ext cx="8686800" cy="3245204"/>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000" b="1" dirty="0">
                          <a:solidFill>
                            <a:schemeClr val="bg1">
                              <a:lumMod val="95000"/>
                              <a:lumOff val="5000"/>
                            </a:schemeClr>
                          </a:solidFill>
                          <a:latin typeface="+mj-lt"/>
                          <a:ea typeface="Calibri"/>
                          <a:cs typeface="Times New Roman"/>
                        </a:rPr>
                        <a:t>INDICATORS </a:t>
                      </a:r>
                      <a:endParaRPr lang="en-US" sz="2000" dirty="0">
                        <a:solidFill>
                          <a:schemeClr val="bg1">
                            <a:lumMod val="95000"/>
                            <a:lumOff val="5000"/>
                          </a:schemeClr>
                        </a:solidFill>
                        <a:latin typeface="+mj-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a:solidFill>
                            <a:schemeClr val="bg1">
                              <a:lumMod val="95000"/>
                              <a:lumOff val="5000"/>
                            </a:schemeClr>
                          </a:solidFill>
                          <a:latin typeface="+mj-lt"/>
                          <a:ea typeface="Calibri"/>
                          <a:cs typeface="Times New Roman"/>
                        </a:rPr>
                        <a:t>MEASUREMENTS </a:t>
                      </a:r>
                      <a:endParaRPr lang="en-US" sz="2000" dirty="0">
                        <a:solidFill>
                          <a:schemeClr val="bg1">
                            <a:lumMod val="95000"/>
                            <a:lumOff val="5000"/>
                          </a:schemeClr>
                        </a:solidFill>
                        <a:latin typeface="+mj-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238440">
                <a:tc>
                  <a:txBody>
                    <a:bodyPr/>
                    <a:lstStyle/>
                    <a:p>
                      <a:pPr algn="l" fontAlgn="t"/>
                      <a:r>
                        <a:rPr lang="en-US" sz="2000" b="1" u="none" strike="noStrike" dirty="0" smtClean="0">
                          <a:solidFill>
                            <a:schemeClr val="bg1">
                              <a:lumMod val="95000"/>
                              <a:lumOff val="5000"/>
                            </a:schemeClr>
                          </a:solidFill>
                        </a:rPr>
                        <a:t>Fish stocks and fish landings</a:t>
                      </a:r>
                      <a:endParaRPr lang="en-US" sz="2000" b="1" i="0" u="none" strike="noStrike" dirty="0">
                        <a:solidFill>
                          <a:schemeClr val="bg1">
                            <a:lumMod val="95000"/>
                            <a:lumOff val="5000"/>
                          </a:schemeClr>
                        </a:solidFill>
                        <a:latin typeface="Calibri"/>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indent="-231775" algn="l" fontAlgn="t">
                        <a:buFont typeface="Arial" pitchFamily="34" charset="0"/>
                        <a:buChar char="•"/>
                      </a:pPr>
                      <a:r>
                        <a:rPr lang="en-US" sz="2000" u="none" strike="noStrike" dirty="0" smtClean="0">
                          <a:solidFill>
                            <a:schemeClr val="bg1">
                              <a:lumMod val="95000"/>
                              <a:lumOff val="5000"/>
                            </a:schemeClr>
                          </a:solidFill>
                        </a:rPr>
                        <a:t>State of the main fish stocks by species and sea area</a:t>
                      </a:r>
                    </a:p>
                    <a:p>
                      <a:pPr marL="341313" indent="-231775" algn="l" fontAlgn="t">
                        <a:buFont typeface="Arial" pitchFamily="34" charset="0"/>
                        <a:buChar char="•"/>
                      </a:pPr>
                      <a:r>
                        <a:rPr lang="en-US" sz="2000" u="none" strike="noStrike" dirty="0" smtClean="0">
                          <a:solidFill>
                            <a:schemeClr val="bg1">
                              <a:lumMod val="95000"/>
                              <a:lumOff val="5000"/>
                            </a:schemeClr>
                          </a:solidFill>
                        </a:rPr>
                        <a:t>Recruitments and spawning stock biomass by species</a:t>
                      </a:r>
                    </a:p>
                    <a:p>
                      <a:pPr marL="341313" indent="-231775" algn="l" fontAlgn="t">
                        <a:buFont typeface="Arial" pitchFamily="34" charset="0"/>
                        <a:buChar char="•"/>
                      </a:pPr>
                      <a:r>
                        <a:rPr lang="en-US" sz="2000" u="none" strike="noStrike" dirty="0" smtClean="0">
                          <a:solidFill>
                            <a:schemeClr val="bg1">
                              <a:lumMod val="95000"/>
                              <a:lumOff val="5000"/>
                            </a:schemeClr>
                          </a:solidFill>
                        </a:rPr>
                        <a:t>Landings and fish mortality by species</a:t>
                      </a:r>
                    </a:p>
                    <a:p>
                      <a:pPr marL="341313" indent="-231775" algn="l" fontAlgn="t">
                        <a:buFont typeface="Arial" pitchFamily="34" charset="0"/>
                        <a:buChar char="•"/>
                      </a:pPr>
                      <a:r>
                        <a:rPr lang="en-US" sz="2000" u="none" strike="noStrike" dirty="0" smtClean="0">
                          <a:solidFill>
                            <a:schemeClr val="bg1">
                              <a:lumMod val="95000"/>
                              <a:lumOff val="5000"/>
                            </a:schemeClr>
                          </a:solidFill>
                        </a:rPr>
                        <a:t>Value of landings by port and species</a:t>
                      </a:r>
                      <a:endParaRPr lang="en-US" sz="2000" b="0" i="0" u="none" strike="noStrike" dirty="0">
                        <a:solidFill>
                          <a:schemeClr val="bg1">
                            <a:lumMod val="95000"/>
                            <a:lumOff val="5000"/>
                          </a:schemeClr>
                        </a:solidFill>
                        <a:latin typeface="Calibri"/>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l" fontAlgn="t"/>
                      <a:r>
                        <a:rPr lang="en-US" sz="2000" b="1" u="none" strike="noStrike" dirty="0" smtClean="0">
                          <a:solidFill>
                            <a:schemeClr val="bg1">
                              <a:lumMod val="95000"/>
                              <a:lumOff val="5000"/>
                            </a:schemeClr>
                          </a:solidFill>
                        </a:rPr>
                        <a:t>Water consumption</a:t>
                      </a:r>
                      <a:endParaRPr lang="en-US" sz="2000" b="1" i="0" u="none" strike="noStrike" dirty="0">
                        <a:solidFill>
                          <a:schemeClr val="bg1">
                            <a:lumMod val="95000"/>
                            <a:lumOff val="5000"/>
                          </a:schemeClr>
                        </a:solidFill>
                        <a:latin typeface="Calibri"/>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gn="l" defTabSz="914400" rtl="0" eaLnBrk="1" fontAlgn="auto" latinLnBrk="0" hangingPunct="1">
                        <a:lnSpc>
                          <a:spcPct val="100000"/>
                        </a:lnSpc>
                        <a:spcBef>
                          <a:spcPts val="0"/>
                        </a:spcBef>
                        <a:spcAft>
                          <a:spcPts val="1000"/>
                        </a:spcAft>
                        <a:buClrTx/>
                        <a:buSzTx/>
                        <a:buFont typeface="Arial" pitchFamily="34" charset="0"/>
                        <a:buChar char="•"/>
                        <a:tabLst/>
                        <a:defRPr/>
                      </a:pPr>
                      <a:r>
                        <a:rPr lang="en-US" sz="2000" u="none" strike="noStrike" dirty="0" smtClean="0">
                          <a:solidFill>
                            <a:schemeClr val="bg1">
                              <a:lumMod val="95000"/>
                              <a:lumOff val="5000"/>
                            </a:schemeClr>
                          </a:solidFill>
                        </a:rPr>
                        <a:t>Number of days of reduced supply</a:t>
                      </a:r>
                      <a:endParaRPr lang="en-US" sz="2000" b="0" i="0" u="none" strike="noStrike" dirty="0" smtClean="0">
                        <a:solidFill>
                          <a:schemeClr val="bg1">
                            <a:lumMod val="95000"/>
                            <a:lumOff val="5000"/>
                          </a:schemeClr>
                        </a:solidFill>
                        <a:latin typeface="Calibri"/>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78938"/>
            <a:ext cx="8686800" cy="1292662"/>
          </a:xfrm>
          <a:prstGeom prst="rect">
            <a:avLst/>
          </a:prstGeom>
        </p:spPr>
        <p:txBody>
          <a:bodyPr wrap="square">
            <a:spAutoFit/>
          </a:bodyPr>
          <a:lstStyle/>
          <a:p>
            <a:pPr marL="341313" lvl="0" indent="-341313" algn="ctr">
              <a:spcBef>
                <a:spcPts val="600"/>
              </a:spcBef>
              <a:buClr>
                <a:schemeClr val="accent2"/>
              </a:buClr>
              <a:buSzPct val="85000"/>
              <a:defRPr/>
            </a:pPr>
            <a:r>
              <a:rPr lang="en-US" sz="3600" b="1" dirty="0" smtClean="0">
                <a:solidFill>
                  <a:schemeClr val="bg1">
                    <a:lumMod val="95000"/>
                    <a:lumOff val="5000"/>
                  </a:schemeClr>
                </a:solidFill>
              </a:rPr>
              <a:t>7. </a:t>
            </a:r>
            <a:r>
              <a:rPr lang="en-US" sz="2100" b="1" dirty="0" smtClean="0">
                <a:solidFill>
                  <a:schemeClr val="bg1">
                    <a:lumMod val="95000"/>
                    <a:lumOff val="5000"/>
                  </a:schemeClr>
                </a:solidFill>
              </a:rPr>
              <a:t>Goal: To recognize the threat to coastal zones posed by climate change and to ensure appropriate and ecologically responsible coastal protection. </a:t>
            </a:r>
          </a:p>
        </p:txBody>
      </p:sp>
      <p:graphicFrame>
        <p:nvGraphicFramePr>
          <p:cNvPr id="12" name="Table 11"/>
          <p:cNvGraphicFramePr>
            <a:graphicFrameLocks noGrp="1"/>
          </p:cNvGraphicFramePr>
          <p:nvPr/>
        </p:nvGraphicFramePr>
        <p:xfrm>
          <a:off x="228600" y="1543935"/>
          <a:ext cx="8686800" cy="4953640"/>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000" b="1" dirty="0">
                          <a:solidFill>
                            <a:schemeClr val="bg1">
                              <a:lumMod val="95000"/>
                              <a:lumOff val="5000"/>
                            </a:schemeClr>
                          </a:solidFill>
                          <a:latin typeface="+mn-lt"/>
                          <a:ea typeface="Calibri"/>
                          <a:cs typeface="Times New Roman"/>
                        </a:rPr>
                        <a:t>INDICATORS </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a:solidFill>
                            <a:schemeClr val="bg1">
                              <a:lumMod val="95000"/>
                              <a:lumOff val="5000"/>
                            </a:schemeClr>
                          </a:solidFill>
                          <a:latin typeface="+mn-lt"/>
                          <a:ea typeface="Calibri"/>
                          <a:cs typeface="Times New Roman"/>
                        </a:rPr>
                        <a:t>MEASUREMENTS </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1531780">
                <a:tc>
                  <a:txBody>
                    <a:bodyPr/>
                    <a:lstStyle/>
                    <a:p>
                      <a:pPr algn="l" fontAlgn="t"/>
                      <a:r>
                        <a:rPr lang="en-US" sz="2000" b="1" u="none" strike="noStrike" dirty="0" smtClean="0">
                          <a:solidFill>
                            <a:schemeClr val="bg1">
                              <a:lumMod val="95000"/>
                              <a:lumOff val="5000"/>
                            </a:schemeClr>
                          </a:solidFill>
                          <a:latin typeface="+mn-lt"/>
                        </a:rPr>
                        <a:t>Sea level rise and extreme weather conditions</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en-US" sz="2000" u="none" strike="noStrike" dirty="0" smtClean="0">
                          <a:solidFill>
                            <a:schemeClr val="bg1">
                              <a:lumMod val="95000"/>
                              <a:lumOff val="5000"/>
                            </a:schemeClr>
                          </a:solidFill>
                          <a:latin typeface="+mn-lt"/>
                        </a:rPr>
                        <a:t>Number of ‘stormy days’</a:t>
                      </a:r>
                    </a:p>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en-US" sz="2000" u="none" strike="noStrike" dirty="0" smtClean="0">
                          <a:solidFill>
                            <a:schemeClr val="bg1">
                              <a:lumMod val="95000"/>
                              <a:lumOff val="5000"/>
                            </a:schemeClr>
                          </a:solidFill>
                          <a:latin typeface="+mn-lt"/>
                        </a:rPr>
                        <a:t>Rise in sea level relative to land</a:t>
                      </a:r>
                      <a:endParaRPr lang="en-US" sz="20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1531780">
                <a:tc>
                  <a:txBody>
                    <a:bodyPr/>
                    <a:lstStyle/>
                    <a:p>
                      <a:pPr algn="l" fontAlgn="t"/>
                      <a:r>
                        <a:rPr lang="en-US" sz="2000" b="1" u="none" strike="noStrike" dirty="0" smtClean="0">
                          <a:solidFill>
                            <a:schemeClr val="bg1">
                              <a:lumMod val="95000"/>
                              <a:lumOff val="5000"/>
                            </a:schemeClr>
                          </a:solidFill>
                          <a:latin typeface="+mn-lt"/>
                        </a:rPr>
                        <a:t>Coastal erosion and accretion</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u="none" strike="noStrike" dirty="0" smtClean="0">
                          <a:solidFill>
                            <a:schemeClr val="bg1">
                              <a:lumMod val="95000"/>
                              <a:lumOff val="5000"/>
                            </a:schemeClr>
                          </a:solidFill>
                          <a:latin typeface="+mn-lt"/>
                        </a:rPr>
                        <a:t>Length of protected and defended coastline</a:t>
                      </a:r>
                    </a:p>
                    <a:p>
                      <a:pPr marL="341313" marR="0" indent="-2317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u="none" strike="noStrike" dirty="0" smtClean="0">
                          <a:solidFill>
                            <a:schemeClr val="bg1">
                              <a:lumMod val="95000"/>
                              <a:lumOff val="5000"/>
                            </a:schemeClr>
                          </a:solidFill>
                          <a:latin typeface="+mn-lt"/>
                        </a:rPr>
                        <a:t>Length of dynamic coastline</a:t>
                      </a:r>
                    </a:p>
                    <a:p>
                      <a:pPr marL="341313" marR="0" indent="-2317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u="none" strike="noStrike" dirty="0" smtClean="0">
                          <a:solidFill>
                            <a:schemeClr val="bg1">
                              <a:lumMod val="95000"/>
                              <a:lumOff val="5000"/>
                            </a:schemeClr>
                          </a:solidFill>
                          <a:latin typeface="+mn-lt"/>
                        </a:rPr>
                        <a:t>Area and volume of sand nourishment</a:t>
                      </a:r>
                      <a:endParaRPr lang="en-US" sz="20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1531780">
                <a:tc>
                  <a:txBody>
                    <a:bodyPr/>
                    <a:lstStyle/>
                    <a:p>
                      <a:pPr algn="l" fontAlgn="t"/>
                      <a:r>
                        <a:rPr lang="en-US" sz="2000" b="1" u="none" strike="noStrike" dirty="0" smtClean="0">
                          <a:solidFill>
                            <a:schemeClr val="bg1">
                              <a:lumMod val="95000"/>
                              <a:lumOff val="5000"/>
                            </a:schemeClr>
                          </a:solidFill>
                          <a:latin typeface="+mn-lt"/>
                        </a:rPr>
                        <a:t>Natural, human and economic assets at risk</a:t>
                      </a: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en-US" sz="2000" u="none" strike="noStrike" dirty="0" smtClean="0">
                          <a:solidFill>
                            <a:schemeClr val="bg1">
                              <a:lumMod val="95000"/>
                              <a:lumOff val="5000"/>
                            </a:schemeClr>
                          </a:solidFill>
                          <a:latin typeface="+mn-lt"/>
                        </a:rPr>
                        <a:t>Number of people living within an ‘at risk’ zone</a:t>
                      </a:r>
                    </a:p>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en-US" sz="2000" u="none" strike="noStrike" dirty="0" smtClean="0">
                          <a:solidFill>
                            <a:schemeClr val="bg1">
                              <a:lumMod val="95000"/>
                              <a:lumOff val="5000"/>
                            </a:schemeClr>
                          </a:solidFill>
                          <a:latin typeface="+mn-lt"/>
                        </a:rPr>
                        <a:t>Area of protected sites within an ‘at risk’ zone</a:t>
                      </a:r>
                      <a:endParaRPr lang="en-US" sz="20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889879"/>
            <a:ext cx="8458200" cy="3139321"/>
          </a:xfrm>
          <a:prstGeom prst="rect">
            <a:avLst/>
          </a:prstGeom>
        </p:spPr>
        <p:txBody>
          <a:bodyPr wrap="square">
            <a:spAutoFit/>
          </a:bodyPr>
          <a:lstStyle/>
          <a:p>
            <a:pPr algn="ctr"/>
            <a:r>
              <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rPr>
              <a:t>THANK YOU</a:t>
            </a:r>
          </a:p>
          <a:p>
            <a:pPr algn="ctr"/>
            <a:r>
              <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rPr>
              <a:t>FOR YOUR ATTENTION!</a:t>
            </a:r>
            <a:endParaRPr lang="en-US" sz="66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b="1" dirty="0" smtClean="0">
                <a:solidFill>
                  <a:schemeClr val="accent2">
                    <a:lumMod val="75000"/>
                  </a:schemeClr>
                </a:solidFill>
              </a:rPr>
              <a:t>INDICATORS</a:t>
            </a:r>
            <a:endParaRPr lang="en-US" b="1" dirty="0">
              <a:solidFill>
                <a:schemeClr val="accent2">
                  <a:lumMod val="75000"/>
                </a:schemeClr>
              </a:solidFill>
            </a:endParaRPr>
          </a:p>
        </p:txBody>
      </p:sp>
      <p:pic>
        <p:nvPicPr>
          <p:cNvPr id="2" name="Picture 2" descr="C:\Documents and Settings\Yashna\Local Settings\Temporary Internet Files\Content.IE5\Q9O4NKMG\MC900034410[1].wmf"/>
          <p:cNvPicPr>
            <a:picLocks noChangeAspect="1" noChangeArrowheads="1"/>
          </p:cNvPicPr>
          <p:nvPr/>
        </p:nvPicPr>
        <p:blipFill>
          <a:blip r:embed="rId2" cstate="print"/>
          <a:srcRect l="8593" t="3323" r="10249" b="16659"/>
          <a:stretch>
            <a:fillRect/>
          </a:stretch>
        </p:blipFill>
        <p:spPr bwMode="auto">
          <a:xfrm>
            <a:off x="2819400" y="2286000"/>
            <a:ext cx="3657600" cy="2895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572000"/>
          </a:xfrm>
        </p:spPr>
        <p:txBody>
          <a:bodyPr>
            <a:normAutofit lnSpcReduction="10000"/>
          </a:bodyPr>
          <a:lstStyle/>
          <a:p>
            <a:r>
              <a:rPr lang="en-US" dirty="0" smtClean="0">
                <a:solidFill>
                  <a:schemeClr val="bg1">
                    <a:lumMod val="95000"/>
                    <a:lumOff val="5000"/>
                  </a:schemeClr>
                </a:solidFill>
              </a:rPr>
              <a:t>According to the English dictionary: “</a:t>
            </a:r>
            <a:r>
              <a:rPr lang="en-US" i="1" dirty="0" smtClean="0">
                <a:solidFill>
                  <a:schemeClr val="bg1">
                    <a:lumMod val="95000"/>
                    <a:lumOff val="5000"/>
                  </a:schemeClr>
                </a:solidFill>
              </a:rPr>
              <a:t>a</a:t>
            </a:r>
            <a:r>
              <a:rPr lang="en-US" dirty="0" smtClean="0">
                <a:solidFill>
                  <a:schemeClr val="bg1">
                    <a:lumMod val="95000"/>
                    <a:lumOff val="5000"/>
                  </a:schemeClr>
                </a:solidFill>
              </a:rPr>
              <a:t> </a:t>
            </a:r>
            <a:r>
              <a:rPr lang="en-US" i="1" dirty="0" smtClean="0">
                <a:solidFill>
                  <a:schemeClr val="bg1">
                    <a:lumMod val="95000"/>
                    <a:lumOff val="5000"/>
                  </a:schemeClr>
                </a:solidFill>
              </a:rPr>
              <a:t>device that provides specific information”. Ex: a pH </a:t>
            </a:r>
            <a:r>
              <a:rPr lang="en-GB" i="1" dirty="0" smtClean="0">
                <a:solidFill>
                  <a:schemeClr val="bg1">
                    <a:lumMod val="95000"/>
                    <a:lumOff val="5000"/>
                  </a:schemeClr>
                </a:solidFill>
              </a:rPr>
              <a:t>meter</a:t>
            </a:r>
          </a:p>
          <a:p>
            <a:endParaRPr lang="en-GB" i="1" dirty="0" smtClean="0">
              <a:solidFill>
                <a:schemeClr val="bg1">
                  <a:lumMod val="95000"/>
                  <a:lumOff val="5000"/>
                </a:schemeClr>
              </a:solidFill>
            </a:endParaRPr>
          </a:p>
          <a:p>
            <a:r>
              <a:rPr lang="en-US" dirty="0" smtClean="0">
                <a:solidFill>
                  <a:schemeClr val="bg1">
                    <a:lumMod val="95000"/>
                    <a:lumOff val="5000"/>
                  </a:schemeClr>
                </a:solidFill>
              </a:rPr>
              <a:t>A measure which provides a simplified view of a complex phenomenon (i.e. a complex system) in terms of processes and corresponding variables</a:t>
            </a:r>
          </a:p>
          <a:p>
            <a:endParaRPr lang="en-US" dirty="0" smtClean="0">
              <a:solidFill>
                <a:schemeClr val="bg1">
                  <a:lumMod val="95000"/>
                  <a:lumOff val="5000"/>
                </a:schemeClr>
              </a:solidFill>
            </a:endParaRPr>
          </a:p>
          <a:p>
            <a:r>
              <a:rPr lang="en-US" dirty="0" smtClean="0">
                <a:solidFill>
                  <a:schemeClr val="bg1">
                    <a:lumMod val="95000"/>
                    <a:lumOff val="5000"/>
                  </a:schemeClr>
                </a:solidFill>
              </a:rPr>
              <a:t>Widespread use in different fields such as                 health , economy and environment</a:t>
            </a:r>
          </a:p>
          <a:p>
            <a:endParaRPr lang="en-US" dirty="0" smtClean="0">
              <a:solidFill>
                <a:schemeClr val="bg1">
                  <a:lumMod val="95000"/>
                  <a:lumOff val="5000"/>
                </a:schemeClr>
              </a:solidFill>
            </a:endParaRPr>
          </a:p>
          <a:p>
            <a:r>
              <a:rPr lang="en-US" dirty="0" smtClean="0">
                <a:solidFill>
                  <a:schemeClr val="bg1">
                    <a:lumMod val="95000"/>
                    <a:lumOff val="5000"/>
                  </a:schemeClr>
                </a:solidFill>
              </a:rPr>
              <a:t>Affects all levels of the process of decision making</a:t>
            </a:r>
            <a:endParaRPr lang="en-US" dirty="0">
              <a:solidFill>
                <a:schemeClr val="bg1">
                  <a:lumMod val="95000"/>
                  <a:lumOff val="5000"/>
                </a:schemeClr>
              </a:solidFill>
            </a:endParaRPr>
          </a:p>
        </p:txBody>
      </p:sp>
      <p:sp>
        <p:nvSpPr>
          <p:cNvPr id="3" name="Title 2"/>
          <p:cNvSpPr>
            <a:spLocks noGrp="1"/>
          </p:cNvSpPr>
          <p:nvPr>
            <p:ph type="title"/>
          </p:nvPr>
        </p:nvSpPr>
        <p:spPr/>
        <p:txBody>
          <a:bodyPr/>
          <a:lstStyle/>
          <a:p>
            <a:r>
              <a:rPr lang="en-US" b="1" dirty="0" smtClean="0">
                <a:solidFill>
                  <a:schemeClr val="accent2">
                    <a:lumMod val="75000"/>
                  </a:schemeClr>
                </a:solidFill>
              </a:rPr>
              <a:t>DEFINTION OF AN INDICATOR</a:t>
            </a:r>
            <a:endParaRPr lang="en-US" dirty="0"/>
          </a:p>
        </p:txBody>
      </p:sp>
      <p:pic>
        <p:nvPicPr>
          <p:cNvPr id="7" name="Picture 2" descr="C:\Documents and Settings\Yashna\Local Settings\Temporary Internet Files\Content.IE5\K3P2R1E2\MC900441902[1].wmf"/>
          <p:cNvPicPr>
            <a:picLocks noChangeAspect="1" noChangeArrowheads="1"/>
          </p:cNvPicPr>
          <p:nvPr/>
        </p:nvPicPr>
        <p:blipFill>
          <a:blip r:embed="rId2" cstate="print"/>
          <a:srcRect/>
          <a:stretch>
            <a:fillRect/>
          </a:stretch>
        </p:blipFill>
        <p:spPr bwMode="auto">
          <a:xfrm>
            <a:off x="7086600" y="3581400"/>
            <a:ext cx="1520825" cy="17970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304800"/>
            <a:ext cx="8229600" cy="1219200"/>
          </a:xfrm>
        </p:spPr>
        <p:txBody>
          <a:bodyPr>
            <a:normAutofit/>
          </a:bodyPr>
          <a:lstStyle/>
          <a:p>
            <a:r>
              <a:rPr lang="en-US" b="1" dirty="0" smtClean="0">
                <a:solidFill>
                  <a:schemeClr val="accent2">
                    <a:lumMod val="75000"/>
                  </a:schemeClr>
                </a:solidFill>
              </a:rPr>
              <a:t>TYPES  OF INDICATORS</a:t>
            </a:r>
            <a:endParaRPr lang="en-US" dirty="0"/>
          </a:p>
        </p:txBody>
      </p:sp>
      <p:sp>
        <p:nvSpPr>
          <p:cNvPr id="5" name="Rounded Rectangle 4"/>
          <p:cNvSpPr/>
          <p:nvPr/>
        </p:nvSpPr>
        <p:spPr>
          <a:xfrm>
            <a:off x="457200" y="990600"/>
            <a:ext cx="7391400" cy="1524000"/>
          </a:xfrm>
          <a:prstGeom prst="roundRect">
            <a:avLst/>
          </a:prstGeom>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indent="-400050">
              <a:buAutoNum type="romanLcPeriod"/>
            </a:pPr>
            <a:r>
              <a:rPr lang="en-US" b="1" u="sng" dirty="0" smtClean="0"/>
              <a:t>SINGLE MEASUREMENT OR SIMPLE INDICATOR:</a:t>
            </a:r>
          </a:p>
          <a:p>
            <a:pPr marL="463550" indent="-354013">
              <a:buFontTx/>
              <a:buChar char="-"/>
            </a:pPr>
            <a:r>
              <a:rPr lang="en-US" dirty="0" smtClean="0"/>
              <a:t>May measure simple phenomena providing information about a specific trend</a:t>
            </a:r>
          </a:p>
          <a:p>
            <a:pPr marL="463550" indent="-354013">
              <a:buFontTx/>
              <a:buChar char="-"/>
            </a:pPr>
            <a:r>
              <a:rPr lang="en-US" dirty="0" smtClean="0"/>
              <a:t>Ex: average temperature of the troposphere is an indicator of change in a complex system</a:t>
            </a:r>
            <a:endParaRPr lang="en-US" dirty="0"/>
          </a:p>
        </p:txBody>
      </p:sp>
      <p:sp>
        <p:nvSpPr>
          <p:cNvPr id="6" name="Rounded Rectangle 5"/>
          <p:cNvSpPr/>
          <p:nvPr/>
        </p:nvSpPr>
        <p:spPr>
          <a:xfrm>
            <a:off x="1371600" y="2895600"/>
            <a:ext cx="7391400" cy="1524000"/>
          </a:xfrm>
          <a:prstGeom prst="roundRect">
            <a:avLst/>
          </a:prstGeom>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indent="-400050">
              <a:buFont typeface="+mj-lt"/>
              <a:buAutoNum type="romanLcPeriod" startAt="2"/>
            </a:pPr>
            <a:r>
              <a:rPr lang="en-US" b="1" u="sng" dirty="0" smtClean="0"/>
              <a:t>SET OF MEASUREMENT OR SET OF INDICATORS:</a:t>
            </a:r>
          </a:p>
          <a:p>
            <a:pPr marL="463550" indent="-354013">
              <a:buFontTx/>
              <a:buChar char="-"/>
            </a:pPr>
            <a:r>
              <a:rPr lang="en-US" dirty="0" smtClean="0"/>
              <a:t>May exist as non-aggregated sets</a:t>
            </a:r>
          </a:p>
          <a:p>
            <a:pPr marL="463550" indent="-354013">
              <a:buFontTx/>
              <a:buChar char="-"/>
            </a:pPr>
            <a:r>
              <a:rPr lang="en-US" dirty="0" smtClean="0"/>
              <a:t>Ex: European Environment Agency Core Set of Indicators (EEA, 2008)</a:t>
            </a:r>
            <a:endParaRPr lang="en-US" dirty="0"/>
          </a:p>
        </p:txBody>
      </p:sp>
      <p:sp>
        <p:nvSpPr>
          <p:cNvPr id="7" name="Rounded Rectangle 6"/>
          <p:cNvSpPr/>
          <p:nvPr/>
        </p:nvSpPr>
        <p:spPr>
          <a:xfrm>
            <a:off x="457200" y="4876800"/>
            <a:ext cx="7391400" cy="1524000"/>
          </a:xfrm>
          <a:prstGeom prst="roundRect">
            <a:avLst/>
          </a:prstGeom>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indent="-400050">
              <a:buFont typeface="+mj-lt"/>
              <a:buAutoNum type="romanLcPeriod" startAt="3"/>
            </a:pPr>
            <a:r>
              <a:rPr lang="en-US" b="1" u="sng" dirty="0" smtClean="0"/>
              <a:t>AGGREGATED INTO INDICES OR COMPOSITE INDICATORS:</a:t>
            </a:r>
          </a:p>
          <a:p>
            <a:pPr marL="463550" indent="-354013">
              <a:buFontTx/>
              <a:buChar char="-"/>
            </a:pPr>
            <a:r>
              <a:rPr lang="en-US" dirty="0" smtClean="0"/>
              <a:t>May be based on more or less complex calculations and aggregated into indices, which measure the performance of complex systems </a:t>
            </a:r>
          </a:p>
          <a:p>
            <a:pPr marL="463550" indent="-354013">
              <a:buFontTx/>
              <a:buChar char="-"/>
            </a:pPr>
            <a:r>
              <a:rPr lang="en-US" dirty="0" smtClean="0"/>
              <a:t>Ex: GDP, HDI, Happy Planet Index (HPI) – most recent one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out)">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1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ox(out)">
                                      <p:cBhvr>
                                        <p:cTn id="1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143000"/>
            <a:ext cx="8610600" cy="4572000"/>
          </a:xfrm>
        </p:spPr>
        <p:txBody>
          <a:bodyPr>
            <a:noAutofit/>
          </a:bodyPr>
          <a:lstStyle/>
          <a:p>
            <a:pPr marL="571500" indent="-571500">
              <a:buAutoNum type="romanLcPeriod"/>
            </a:pPr>
            <a:r>
              <a:rPr lang="en-US" dirty="0" smtClean="0">
                <a:solidFill>
                  <a:schemeClr val="bg1">
                    <a:lumMod val="95000"/>
                    <a:lumOff val="5000"/>
                  </a:schemeClr>
                </a:solidFill>
              </a:rPr>
              <a:t>be based on the understanding and preliminary analysis of a system</a:t>
            </a:r>
          </a:p>
          <a:p>
            <a:pPr marL="571500" indent="-571500">
              <a:buAutoNum type="romanLcPeriod"/>
            </a:pPr>
            <a:endParaRPr lang="en-US" dirty="0" smtClean="0">
              <a:solidFill>
                <a:schemeClr val="bg1">
                  <a:lumMod val="95000"/>
                  <a:lumOff val="5000"/>
                </a:schemeClr>
              </a:solidFill>
            </a:endParaRPr>
          </a:p>
          <a:p>
            <a:pPr marL="571500" indent="-571500">
              <a:buAutoNum type="romanLcPeriod"/>
            </a:pPr>
            <a:r>
              <a:rPr lang="en-US" dirty="0" smtClean="0">
                <a:solidFill>
                  <a:schemeClr val="bg1">
                    <a:lumMod val="95000"/>
                    <a:lumOff val="5000"/>
                  </a:schemeClr>
                </a:solidFill>
              </a:rPr>
              <a:t>reflect underlying structure of the system</a:t>
            </a:r>
          </a:p>
          <a:p>
            <a:pPr marL="571500" indent="-571500">
              <a:buAutoNum type="romanLcPeriod"/>
            </a:pPr>
            <a:endParaRPr lang="en-US" dirty="0" smtClean="0">
              <a:solidFill>
                <a:schemeClr val="bg1">
                  <a:lumMod val="95000"/>
                  <a:lumOff val="5000"/>
                </a:schemeClr>
              </a:solidFill>
            </a:endParaRPr>
          </a:p>
          <a:p>
            <a:pPr marL="571500" indent="-571500">
              <a:buAutoNum type="romanLcPeriod"/>
            </a:pPr>
            <a:r>
              <a:rPr lang="en-US" dirty="0" smtClean="0">
                <a:solidFill>
                  <a:schemeClr val="bg1">
                    <a:lumMod val="95000"/>
                    <a:lumOff val="5000"/>
                  </a:schemeClr>
                </a:solidFill>
              </a:rPr>
              <a:t>be easily understandable by the targeted end-users</a:t>
            </a:r>
          </a:p>
          <a:p>
            <a:pPr marL="571500" indent="-571500">
              <a:buAutoNum type="romanLcPeriod"/>
            </a:pPr>
            <a:endParaRPr lang="en-US" dirty="0" smtClean="0">
              <a:solidFill>
                <a:schemeClr val="bg1">
                  <a:lumMod val="95000"/>
                  <a:lumOff val="5000"/>
                </a:schemeClr>
              </a:solidFill>
            </a:endParaRPr>
          </a:p>
          <a:p>
            <a:pPr marL="571500" indent="-571500">
              <a:buAutoNum type="romanLcPeriod"/>
            </a:pPr>
            <a:r>
              <a:rPr lang="en-US" dirty="0" smtClean="0">
                <a:solidFill>
                  <a:schemeClr val="bg1">
                    <a:lumMod val="95000"/>
                    <a:lumOff val="5000"/>
                  </a:schemeClr>
                </a:solidFill>
              </a:rPr>
              <a:t>be sensitive to changes in the state of the system</a:t>
            </a:r>
          </a:p>
          <a:p>
            <a:pPr marL="571500" indent="-571500">
              <a:buAutoNum type="romanLcPeriod"/>
            </a:pPr>
            <a:endParaRPr lang="en-US" dirty="0" smtClean="0">
              <a:solidFill>
                <a:schemeClr val="bg1">
                  <a:lumMod val="95000"/>
                  <a:lumOff val="5000"/>
                </a:schemeClr>
              </a:solidFill>
            </a:endParaRPr>
          </a:p>
          <a:p>
            <a:pPr marL="571500" indent="-571500">
              <a:buAutoNum type="romanLcPeriod"/>
            </a:pPr>
            <a:r>
              <a:rPr lang="en-US" dirty="0" smtClean="0">
                <a:solidFill>
                  <a:schemeClr val="bg1">
                    <a:lumMod val="95000"/>
                    <a:lumOff val="5000"/>
                  </a:schemeClr>
                </a:solidFill>
              </a:rPr>
              <a:t>be repeatable and cost-effective in terms of measurement</a:t>
            </a:r>
          </a:p>
          <a:p>
            <a:pPr>
              <a:buNone/>
            </a:pPr>
            <a:endParaRPr lang="en-US" dirty="0" smtClean="0"/>
          </a:p>
          <a:p>
            <a:pPr>
              <a:buNone/>
            </a:pPr>
            <a:endParaRPr lang="en-US" dirty="0"/>
          </a:p>
        </p:txBody>
      </p:sp>
      <p:sp>
        <p:nvSpPr>
          <p:cNvPr id="3" name="Title 2"/>
          <p:cNvSpPr>
            <a:spLocks noGrp="1"/>
          </p:cNvSpPr>
          <p:nvPr>
            <p:ph type="title"/>
          </p:nvPr>
        </p:nvSpPr>
        <p:spPr>
          <a:xfrm>
            <a:off x="304800" y="-381000"/>
            <a:ext cx="8229600" cy="1219200"/>
          </a:xfrm>
        </p:spPr>
        <p:txBody>
          <a:bodyPr>
            <a:normAutofit/>
          </a:bodyPr>
          <a:lstStyle/>
          <a:p>
            <a:pPr algn="ctr"/>
            <a:r>
              <a:rPr lang="en-US" sz="3400" b="1" dirty="0" smtClean="0">
                <a:solidFill>
                  <a:schemeClr val="accent2">
                    <a:lumMod val="75000"/>
                  </a:schemeClr>
                </a:solidFill>
              </a:rPr>
              <a:t>When Designing Indicators, They Should:</a:t>
            </a:r>
            <a:endParaRPr lang="en-US" sz="34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8229600" cy="1219200"/>
          </a:xfrm>
        </p:spPr>
        <p:txBody>
          <a:bodyPr>
            <a:normAutofit fontScale="90000"/>
          </a:bodyPr>
          <a:lstStyle/>
          <a:p>
            <a:r>
              <a:rPr lang="en-US" b="1" dirty="0" smtClean="0">
                <a:solidFill>
                  <a:schemeClr val="accent2">
                    <a:lumMod val="75000"/>
                  </a:schemeClr>
                </a:solidFill>
              </a:rPr>
              <a:t>Characteristics of Good Indicators</a:t>
            </a:r>
            <a:endParaRPr lang="en-US" b="1" dirty="0">
              <a:solidFill>
                <a:schemeClr val="accent2">
                  <a:lumMod val="75000"/>
                </a:schemeClr>
              </a:solidFill>
            </a:endParaRPr>
          </a:p>
        </p:txBody>
      </p:sp>
      <p:sp>
        <p:nvSpPr>
          <p:cNvPr id="5" name="Oval 4"/>
          <p:cNvSpPr/>
          <p:nvPr/>
        </p:nvSpPr>
        <p:spPr>
          <a:xfrm>
            <a:off x="457200" y="1676400"/>
            <a:ext cx="2133600" cy="1143000"/>
          </a:xfrm>
          <a:prstGeom prst="ellipse">
            <a:avLst/>
          </a:prstGeom>
          <a:ln w="50800"/>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550" b="1" dirty="0" smtClean="0"/>
              <a:t>READILY MEASURABLE</a:t>
            </a:r>
            <a:endParaRPr lang="en-US" sz="1550" b="1" dirty="0"/>
          </a:p>
        </p:txBody>
      </p:sp>
      <p:sp>
        <p:nvSpPr>
          <p:cNvPr id="6" name="Oval 5"/>
          <p:cNvSpPr/>
          <p:nvPr/>
        </p:nvSpPr>
        <p:spPr>
          <a:xfrm>
            <a:off x="3505200" y="1676400"/>
            <a:ext cx="2133600" cy="1143000"/>
          </a:xfrm>
          <a:prstGeom prst="ellipse">
            <a:avLst/>
          </a:prstGeom>
          <a:ln w="50800">
            <a:solidFill>
              <a:srgbClr val="FFFF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CONCRETE</a:t>
            </a:r>
            <a:endParaRPr lang="en-US" sz="1600" b="1" dirty="0"/>
          </a:p>
        </p:txBody>
      </p:sp>
      <p:sp>
        <p:nvSpPr>
          <p:cNvPr id="7" name="Oval 6"/>
          <p:cNvSpPr/>
          <p:nvPr/>
        </p:nvSpPr>
        <p:spPr>
          <a:xfrm>
            <a:off x="6629400" y="1676400"/>
            <a:ext cx="2133600" cy="1143000"/>
          </a:xfrm>
          <a:prstGeom prst="ellipse">
            <a:avLst/>
          </a:prstGeom>
          <a:ln w="50800">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COST EFFECTIVE</a:t>
            </a:r>
            <a:endParaRPr lang="en-US" sz="1600" b="1" dirty="0"/>
          </a:p>
        </p:txBody>
      </p:sp>
      <p:sp>
        <p:nvSpPr>
          <p:cNvPr id="8" name="Oval 7"/>
          <p:cNvSpPr/>
          <p:nvPr/>
        </p:nvSpPr>
        <p:spPr>
          <a:xfrm>
            <a:off x="1371600" y="3429000"/>
            <a:ext cx="2590800" cy="1219200"/>
          </a:xfrm>
          <a:prstGeom prst="ellipse">
            <a:avLst/>
          </a:prstGeom>
          <a:ln w="50800">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GROUNDED ON SCIENTIFIC THEORY</a:t>
            </a:r>
          </a:p>
        </p:txBody>
      </p:sp>
      <p:sp>
        <p:nvSpPr>
          <p:cNvPr id="9" name="Oval 8"/>
          <p:cNvSpPr/>
          <p:nvPr/>
        </p:nvSpPr>
        <p:spPr>
          <a:xfrm>
            <a:off x="5638800" y="3429000"/>
            <a:ext cx="2590800" cy="1219200"/>
          </a:xfrm>
          <a:prstGeom prst="ellipse">
            <a:avLst/>
          </a:prstGeom>
          <a:ln w="50800">
            <a:solidFill>
              <a:srgbClr val="FFFF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INTERPRETABLE</a:t>
            </a:r>
            <a:endParaRPr lang="en-US" sz="1600" b="1" dirty="0"/>
          </a:p>
        </p:txBody>
      </p:sp>
      <p:sp>
        <p:nvSpPr>
          <p:cNvPr id="10" name="Oval 9"/>
          <p:cNvSpPr/>
          <p:nvPr/>
        </p:nvSpPr>
        <p:spPr>
          <a:xfrm>
            <a:off x="457200" y="5257800"/>
            <a:ext cx="2133600" cy="1143000"/>
          </a:xfrm>
          <a:prstGeom prst="ellipse">
            <a:avLst/>
          </a:prstGeom>
          <a:ln w="50800">
            <a:solidFill>
              <a:srgbClr val="67007F"/>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SENSITIVE</a:t>
            </a:r>
            <a:endParaRPr lang="en-US" sz="1600" b="1" dirty="0"/>
          </a:p>
        </p:txBody>
      </p:sp>
      <p:sp>
        <p:nvSpPr>
          <p:cNvPr id="11" name="Oval 10"/>
          <p:cNvSpPr/>
          <p:nvPr/>
        </p:nvSpPr>
        <p:spPr>
          <a:xfrm>
            <a:off x="3505200" y="5257800"/>
            <a:ext cx="2133600" cy="1143000"/>
          </a:xfrm>
          <a:prstGeom prst="ellipse">
            <a:avLst/>
          </a:prstGeom>
          <a:ln w="50800">
            <a:solidFill>
              <a:srgbClr val="FFFF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RESPONSIVE</a:t>
            </a:r>
            <a:endParaRPr lang="en-US" sz="1600" b="1" dirty="0"/>
          </a:p>
        </p:txBody>
      </p:sp>
      <p:sp>
        <p:nvSpPr>
          <p:cNvPr id="12" name="Oval 11"/>
          <p:cNvSpPr/>
          <p:nvPr/>
        </p:nvSpPr>
        <p:spPr>
          <a:xfrm>
            <a:off x="6629400" y="5257800"/>
            <a:ext cx="2133600" cy="1143000"/>
          </a:xfrm>
          <a:prstGeom prst="ellipse">
            <a:avLst/>
          </a:prstGeom>
          <a:ln w="50800">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SPECIFIC</a:t>
            </a:r>
            <a:endParaRPr lang="en-US" sz="16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0-#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1000" fill="hold"/>
                                        <p:tgtEl>
                                          <p:spTgt spid="8"/>
                                        </p:tgtEl>
                                        <p:attrNameLst>
                                          <p:attrName>ppt_x</p:attrName>
                                        </p:attrNameLst>
                                      </p:cBhvr>
                                      <p:tavLst>
                                        <p:tav tm="0">
                                          <p:val>
                                            <p:strVal val="0-#ppt_w/2"/>
                                          </p:val>
                                        </p:tav>
                                        <p:tav tm="100000">
                                          <p:val>
                                            <p:strVal val="#ppt_x"/>
                                          </p:val>
                                        </p:tav>
                                      </p:tavLst>
                                    </p:anim>
                                    <p:anim calcmode="lin" valueType="num">
                                      <p:cBhvr additive="base">
                                        <p:cTn id="26"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0-#ppt_w/2"/>
                                          </p:val>
                                        </p:tav>
                                        <p:tav tm="100000">
                                          <p:val>
                                            <p:strVal val="#ppt_x"/>
                                          </p:val>
                                        </p:tav>
                                      </p:tavLst>
                                    </p:anim>
                                    <p:anim calcmode="lin" valueType="num">
                                      <p:cBhvr additive="base">
                                        <p:cTn id="32"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1000" fill="hold"/>
                                        <p:tgtEl>
                                          <p:spTgt spid="10"/>
                                        </p:tgtEl>
                                        <p:attrNameLst>
                                          <p:attrName>ppt_x</p:attrName>
                                        </p:attrNameLst>
                                      </p:cBhvr>
                                      <p:tavLst>
                                        <p:tav tm="0">
                                          <p:val>
                                            <p:strVal val="0-#ppt_w/2"/>
                                          </p:val>
                                        </p:tav>
                                        <p:tav tm="100000">
                                          <p:val>
                                            <p:strVal val="#ppt_x"/>
                                          </p:val>
                                        </p:tav>
                                      </p:tavLst>
                                    </p:anim>
                                    <p:anim calcmode="lin" valueType="num">
                                      <p:cBhvr additive="base">
                                        <p:cTn id="38"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tgtEl>
                                          <p:spTgt spid="11"/>
                                        </p:tgtEl>
                                        <p:attrNameLst>
                                          <p:attrName>ppt_x</p:attrName>
                                        </p:attrNameLst>
                                      </p:cBhvr>
                                      <p:tavLst>
                                        <p:tav tm="0">
                                          <p:val>
                                            <p:strVal val="0-#ppt_w/2"/>
                                          </p:val>
                                        </p:tav>
                                        <p:tav tm="100000">
                                          <p:val>
                                            <p:strVal val="#ppt_x"/>
                                          </p:val>
                                        </p:tav>
                                      </p:tavLst>
                                    </p:anim>
                                    <p:anim calcmode="lin" valueType="num">
                                      <p:cBhvr additive="base">
                                        <p:cTn id="44"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1000" fill="hold"/>
                                        <p:tgtEl>
                                          <p:spTgt spid="12"/>
                                        </p:tgtEl>
                                        <p:attrNameLst>
                                          <p:attrName>ppt_x</p:attrName>
                                        </p:attrNameLst>
                                      </p:cBhvr>
                                      <p:tavLst>
                                        <p:tav tm="0">
                                          <p:val>
                                            <p:strVal val="0-#ppt_w/2"/>
                                          </p:val>
                                        </p:tav>
                                        <p:tav tm="100000">
                                          <p:val>
                                            <p:strVal val="#ppt_x"/>
                                          </p:val>
                                        </p:tav>
                                      </p:tavLst>
                                    </p:anim>
                                    <p:anim calcmode="lin" valueType="num">
                                      <p:cBhvr additive="base">
                                        <p:cTn id="50"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6" grpId="0" animBg="1"/>
      <p:bldP spid="7" grpId="0" animBg="1"/>
      <p:bldP spid="8" grpId="0" animBg="1"/>
      <p:bldP spid="9" grpId="0" animBg="1"/>
      <p:bldP spid="10"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4572000"/>
          </a:xfrm>
        </p:spPr>
        <p:txBody>
          <a:bodyPr>
            <a:noAutofit/>
          </a:bodyPr>
          <a:lstStyle/>
          <a:p>
            <a:r>
              <a:rPr lang="en-US" dirty="0" smtClean="0">
                <a:solidFill>
                  <a:schemeClr val="bg1">
                    <a:lumMod val="95000"/>
                    <a:lumOff val="5000"/>
                  </a:schemeClr>
                </a:solidFill>
              </a:rPr>
              <a:t>ICZM is a continuous process for the management of the coast using an integrated approach, regarding all aspects of the coastal zone including geographical and political boundaries in an attempt to achieve sustainable development.</a:t>
            </a:r>
          </a:p>
          <a:p>
            <a:endParaRPr lang="en-US" dirty="0" smtClean="0">
              <a:solidFill>
                <a:schemeClr val="bg1">
                  <a:lumMod val="95000"/>
                  <a:lumOff val="5000"/>
                </a:schemeClr>
              </a:solidFill>
            </a:endParaRPr>
          </a:p>
          <a:p>
            <a:r>
              <a:rPr lang="en-US" dirty="0" smtClean="0">
                <a:solidFill>
                  <a:schemeClr val="bg1">
                    <a:lumMod val="95000"/>
                    <a:lumOff val="5000"/>
                  </a:schemeClr>
                </a:solidFill>
              </a:rPr>
              <a:t>ICZM is strictly related with sustainable development concepts and practice as it represents the implementation of its principles to the coastal zone. </a:t>
            </a:r>
          </a:p>
          <a:p>
            <a:endParaRPr lang="en-US" dirty="0" smtClean="0">
              <a:solidFill>
                <a:schemeClr val="bg1">
                  <a:lumMod val="95000"/>
                  <a:lumOff val="5000"/>
                </a:schemeClr>
              </a:solidFill>
            </a:endParaRPr>
          </a:p>
          <a:p>
            <a:r>
              <a:rPr lang="en-US" dirty="0" smtClean="0">
                <a:solidFill>
                  <a:schemeClr val="bg1">
                    <a:lumMod val="95000"/>
                    <a:lumOff val="5000"/>
                  </a:schemeClr>
                </a:solidFill>
              </a:rPr>
              <a:t>The use of indicators to monitor state and progress of ICZM implementation has been explicitly suggested by the text of the chapter 17 of the Agenda 21.</a:t>
            </a:r>
            <a:endParaRPr lang="en-US" dirty="0">
              <a:solidFill>
                <a:schemeClr val="bg1">
                  <a:lumMod val="95000"/>
                  <a:lumOff val="5000"/>
                </a:schemeClr>
              </a:solidFill>
            </a:endParaRPr>
          </a:p>
        </p:txBody>
      </p:sp>
      <p:sp>
        <p:nvSpPr>
          <p:cNvPr id="3" name="Title 2"/>
          <p:cNvSpPr>
            <a:spLocks noGrp="1"/>
          </p:cNvSpPr>
          <p:nvPr>
            <p:ph type="title"/>
          </p:nvPr>
        </p:nvSpPr>
        <p:spPr>
          <a:xfrm>
            <a:off x="381000" y="-381000"/>
            <a:ext cx="8229600" cy="1219200"/>
          </a:xfrm>
        </p:spPr>
        <p:txBody>
          <a:bodyPr>
            <a:normAutofit/>
          </a:bodyPr>
          <a:lstStyle/>
          <a:p>
            <a:r>
              <a:rPr lang="en-US" sz="3800" b="1" dirty="0" smtClean="0">
                <a:solidFill>
                  <a:schemeClr val="accent2">
                    <a:lumMod val="75000"/>
                  </a:schemeClr>
                </a:solidFill>
              </a:rPr>
              <a:t>Indicators for ICZM</a:t>
            </a:r>
            <a:endParaRPr lang="en-US" sz="38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381000"/>
            <a:ext cx="8534400" cy="4572000"/>
          </a:xfrm>
        </p:spPr>
        <p:txBody>
          <a:bodyPr>
            <a:noAutofit/>
          </a:bodyPr>
          <a:lstStyle/>
          <a:p>
            <a:r>
              <a:rPr lang="en-US" sz="2500" dirty="0" smtClean="0">
                <a:solidFill>
                  <a:schemeClr val="bg1">
                    <a:lumMod val="95000"/>
                    <a:lumOff val="5000"/>
                  </a:schemeClr>
                </a:solidFill>
              </a:rPr>
              <a:t>Literature on coastal indicators is as extended and heterogeneous as their broad meaning and possible interpretations. </a:t>
            </a:r>
          </a:p>
          <a:p>
            <a:endParaRPr lang="en-US" sz="2500" dirty="0" smtClean="0">
              <a:solidFill>
                <a:schemeClr val="bg1">
                  <a:lumMod val="95000"/>
                  <a:lumOff val="5000"/>
                </a:schemeClr>
              </a:solidFill>
            </a:endParaRPr>
          </a:p>
          <a:p>
            <a:r>
              <a:rPr lang="en-US" sz="2500" dirty="0" smtClean="0">
                <a:solidFill>
                  <a:schemeClr val="bg1">
                    <a:lumMod val="95000"/>
                    <a:lumOff val="5000"/>
                  </a:schemeClr>
                </a:solidFill>
              </a:rPr>
              <a:t>Identification and selection of appropriate indicators may be associated with a management-oriented approach at different scales. </a:t>
            </a:r>
          </a:p>
          <a:p>
            <a:endParaRPr lang="en-US" sz="2500" dirty="0" smtClean="0"/>
          </a:p>
          <a:p>
            <a:r>
              <a:rPr lang="en-US" sz="2500" dirty="0" smtClean="0">
                <a:solidFill>
                  <a:schemeClr val="bg1">
                    <a:lumMod val="95000"/>
                    <a:lumOff val="5000"/>
                  </a:schemeClr>
                </a:solidFill>
              </a:rPr>
              <a:t>Extensive literature has been produced on the subject based on the research carried out by the coastal science community and initiatives of the responsible organizations.</a:t>
            </a:r>
          </a:p>
          <a:p>
            <a:endParaRPr lang="en-US" sz="2500" dirty="0" smtClean="0">
              <a:solidFill>
                <a:schemeClr val="bg1">
                  <a:lumMod val="95000"/>
                  <a:lumOff val="5000"/>
                </a:schemeClr>
              </a:solidFill>
            </a:endParaRPr>
          </a:p>
          <a:p>
            <a:r>
              <a:rPr lang="en-US" sz="2500" dirty="0" smtClean="0">
                <a:solidFill>
                  <a:schemeClr val="bg1">
                    <a:lumMod val="95000"/>
                    <a:lumOff val="5000"/>
                  </a:schemeClr>
                </a:solidFill>
              </a:rPr>
              <a:t>The use of indicators is also encouraged by the ICZM Protocol for the Mediterranean (UNEP, 2008). </a:t>
            </a:r>
          </a:p>
          <a:p>
            <a:endParaRPr lang="en-US" sz="25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304800"/>
            <a:ext cx="8610600" cy="4572000"/>
          </a:xfrm>
        </p:spPr>
        <p:txBody>
          <a:bodyPr>
            <a:noAutofit/>
          </a:bodyPr>
          <a:lstStyle/>
          <a:p>
            <a:r>
              <a:rPr lang="en-US" sz="2300" dirty="0" smtClean="0">
                <a:solidFill>
                  <a:schemeClr val="bg1">
                    <a:lumMod val="95000"/>
                    <a:lumOff val="5000"/>
                  </a:schemeClr>
                </a:solidFill>
              </a:rPr>
              <a:t>For the measurement of the sustainability of coastal zone development and the implementation of ICZM policies, sets of indicators have been developed in various European Regions.</a:t>
            </a:r>
          </a:p>
          <a:p>
            <a:endParaRPr lang="en-US" sz="2300" dirty="0" smtClean="0">
              <a:solidFill>
                <a:schemeClr val="bg1">
                  <a:lumMod val="95000"/>
                  <a:lumOff val="5000"/>
                </a:schemeClr>
              </a:solidFill>
            </a:endParaRPr>
          </a:p>
          <a:p>
            <a:r>
              <a:rPr lang="en-US" sz="2300" dirty="0" smtClean="0">
                <a:solidFill>
                  <a:schemeClr val="bg1">
                    <a:lumMod val="95000"/>
                    <a:lumOff val="5000"/>
                  </a:schemeClr>
                </a:solidFill>
              </a:rPr>
              <a:t>In May 2002, a recommendation on the implementation of  ICZM was approved by the European Parliament and the Council. </a:t>
            </a:r>
          </a:p>
          <a:p>
            <a:endParaRPr lang="en-US" sz="2300" dirty="0" smtClean="0">
              <a:solidFill>
                <a:schemeClr val="bg1">
                  <a:lumMod val="95000"/>
                  <a:lumOff val="5000"/>
                </a:schemeClr>
              </a:solidFill>
            </a:endParaRPr>
          </a:p>
          <a:p>
            <a:r>
              <a:rPr lang="en-US" sz="2300" dirty="0" smtClean="0">
                <a:solidFill>
                  <a:schemeClr val="bg1">
                    <a:lumMod val="95000"/>
                    <a:lumOff val="5000"/>
                  </a:schemeClr>
                </a:solidFill>
              </a:rPr>
              <a:t>Following which,  the work of the Working Group on Indicators and Data (WG-ID) proposed 7 groups of indicators based on 7 goals of the EU ICZM Recommendation.</a:t>
            </a:r>
          </a:p>
          <a:p>
            <a:endParaRPr lang="en-US" sz="2300" dirty="0" smtClean="0">
              <a:solidFill>
                <a:schemeClr val="bg1">
                  <a:lumMod val="95000"/>
                  <a:lumOff val="5000"/>
                </a:schemeClr>
              </a:solidFill>
            </a:endParaRPr>
          </a:p>
          <a:p>
            <a:r>
              <a:rPr lang="en-US" sz="2300" dirty="0" smtClean="0">
                <a:solidFill>
                  <a:schemeClr val="bg1">
                    <a:lumMod val="95000"/>
                    <a:lumOff val="5000"/>
                  </a:schemeClr>
                </a:solidFill>
              </a:rPr>
              <a:t>This was in view of achieving the goals covering the components of the coastal system for coastal sustainability set out in the EU Recommendation. </a:t>
            </a:r>
          </a:p>
          <a:p>
            <a:endParaRPr lang="en-US" sz="2400" dirty="0" smtClean="0">
              <a:solidFill>
                <a:schemeClr val="bg1">
                  <a:lumMod val="95000"/>
                  <a:lumOff val="5000"/>
                </a:schemeClr>
              </a:solidFill>
            </a:endParaRPr>
          </a:p>
          <a:p>
            <a:endParaRPr lang="en-US" sz="2400" dirty="0" smtClean="0">
              <a:solidFill>
                <a:schemeClr val="bg1">
                  <a:lumMod val="95000"/>
                  <a:lumOff val="5000"/>
                </a:schemeClr>
              </a:solidFill>
            </a:endParaRPr>
          </a:p>
          <a:p>
            <a:endParaRPr lang="en-US" sz="2400" dirty="0" smtClean="0">
              <a:solidFill>
                <a:schemeClr val="bg1">
                  <a:lumMod val="95000"/>
                  <a:lumOff val="5000"/>
                </a:schemeClr>
              </a:solidFill>
            </a:endParaRPr>
          </a:p>
          <a:p>
            <a:endParaRPr lang="en-US" sz="2400" dirty="0" smtClean="0">
              <a:solidFill>
                <a:schemeClr val="bg1">
                  <a:lumMod val="95000"/>
                  <a:lumOff val="5000"/>
                </a:schemeClr>
              </a:solidFill>
            </a:endParaRPr>
          </a:p>
          <a:p>
            <a:endParaRPr lang="en-US" sz="2400" dirty="0" smtClean="0">
              <a:solidFill>
                <a:schemeClr val="bg1">
                  <a:lumMod val="95000"/>
                  <a:lumOff val="5000"/>
                </a:schemeClr>
              </a:solidFill>
            </a:endParaRPr>
          </a:p>
          <a:p>
            <a:endParaRPr lang="en-US" sz="2400" dirty="0" smtClean="0">
              <a:solidFill>
                <a:schemeClr val="bg1">
                  <a:lumMod val="95000"/>
                  <a:lumOff val="5000"/>
                </a:schemeClr>
              </a:solidFill>
            </a:endParaRPr>
          </a:p>
          <a:p>
            <a:endParaRPr lang="en-US" sz="2400" dirty="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508</TotalTime>
  <Words>1201</Words>
  <Application>Microsoft Office PowerPoint</Application>
  <PresentationFormat>On-screen Show (4:3)</PresentationFormat>
  <Paragraphs>173</Paragraphs>
  <Slides>18</Slides>
  <Notes>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Paper</vt:lpstr>
      <vt:lpstr>Training Session on Essential Features of an Integrated Coastal Zone Planning  and Management</vt:lpstr>
      <vt:lpstr>INDICATORS</vt:lpstr>
      <vt:lpstr>DEFINTION OF AN INDICATOR</vt:lpstr>
      <vt:lpstr>TYPES  OF INDICATORS</vt:lpstr>
      <vt:lpstr>When Designing Indicators, They Should:</vt:lpstr>
      <vt:lpstr>Characteristics of Good Indicators</vt:lpstr>
      <vt:lpstr>Indicators for ICZM</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dc:title>
  <dc:creator>Yashna</dc:creator>
  <cp:lastModifiedBy>Yashna</cp:lastModifiedBy>
  <cp:revision>14</cp:revision>
  <dcterms:created xsi:type="dcterms:W3CDTF">2011-10-16T15:29:09Z</dcterms:created>
  <dcterms:modified xsi:type="dcterms:W3CDTF">2012-02-02T19:10:33Z</dcterms:modified>
</cp:coreProperties>
</file>